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5" r:id="rId7"/>
    <p:sldId id="262" r:id="rId8"/>
    <p:sldId id="263" r:id="rId9"/>
    <p:sldId id="264" r:id="rId10"/>
    <p:sldId id="270" r:id="rId11"/>
    <p:sldId id="2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37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106" y="7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6710960E-AF3E-1327-2E7D-5492DA0E62F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5" y="-17375"/>
            <a:ext cx="12254669" cy="3397529"/>
          </a:xfrm>
          <a:prstGeom prst="rect">
            <a:avLst/>
          </a:prstGeom>
        </p:spPr>
      </p:pic>
      <p:sp>
        <p:nvSpPr>
          <p:cNvPr id="2" name="Title 1">
            <a:extLst>
              <a:ext uri="{FF2B5EF4-FFF2-40B4-BE49-F238E27FC236}">
                <a16:creationId xmlns:a16="http://schemas.microsoft.com/office/drawing/2014/main" id="{37C4BADF-64A8-32C0-DD37-D930126B1E47}"/>
              </a:ext>
            </a:extLst>
          </p:cNvPr>
          <p:cNvSpPr>
            <a:spLocks noGrp="1"/>
          </p:cNvSpPr>
          <p:nvPr>
            <p:ph type="ctrTitle" hasCustomPrompt="1"/>
          </p:nvPr>
        </p:nvSpPr>
        <p:spPr>
          <a:xfrm>
            <a:off x="1524000" y="3477846"/>
            <a:ext cx="9144000" cy="1852371"/>
          </a:xfrm>
        </p:spPr>
        <p:txBody>
          <a:bodyPr anchor="b"/>
          <a:lstStyle>
            <a:lvl1pPr algn="ctr">
              <a:defRPr sz="6000">
                <a:solidFill>
                  <a:srgbClr val="253746"/>
                </a:solidFill>
              </a:defRPr>
            </a:lvl1pPr>
          </a:lstStyle>
          <a:p>
            <a:r>
              <a:rPr lang="en-US" dirty="0"/>
              <a:t>Click to edit Master </a:t>
            </a:r>
            <a:br>
              <a:rPr lang="en-US" dirty="0"/>
            </a:br>
            <a:r>
              <a:rPr lang="en-US" dirty="0"/>
              <a:t>title style</a:t>
            </a:r>
          </a:p>
        </p:txBody>
      </p:sp>
      <p:sp>
        <p:nvSpPr>
          <p:cNvPr id="3" name="Subtitle 2">
            <a:extLst>
              <a:ext uri="{FF2B5EF4-FFF2-40B4-BE49-F238E27FC236}">
                <a16:creationId xmlns:a16="http://schemas.microsoft.com/office/drawing/2014/main" id="{873B354C-9E76-C874-C89A-358F2C40E5D1}"/>
              </a:ext>
            </a:extLst>
          </p:cNvPr>
          <p:cNvSpPr>
            <a:spLocks noGrp="1"/>
          </p:cNvSpPr>
          <p:nvPr>
            <p:ph type="subTitle" idx="1"/>
          </p:nvPr>
        </p:nvSpPr>
        <p:spPr>
          <a:xfrm>
            <a:off x="1524000" y="5392737"/>
            <a:ext cx="9144000" cy="685800"/>
          </a:xfrm>
        </p:spPr>
        <p:txBody>
          <a:bodyPr/>
          <a:lstStyle>
            <a:lvl1pPr marL="0" indent="0" algn="ctr">
              <a:buNone/>
              <a:defRPr sz="2400">
                <a:solidFill>
                  <a:schemeClr val="accent5">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AE0A094-5303-2FBF-6199-36AC38791EFB}"/>
              </a:ext>
            </a:extLst>
          </p:cNvPr>
          <p:cNvSpPr>
            <a:spLocks noGrp="1"/>
          </p:cNvSpPr>
          <p:nvPr>
            <p:ph type="dt" sz="half" idx="10"/>
          </p:nvPr>
        </p:nvSpPr>
        <p:spPr/>
        <p:txBody>
          <a:bodyPr/>
          <a:lstStyle/>
          <a:p>
            <a:fld id="{55CF4532-F23C-49B9-8EAE-42880FA9A5F1}" type="datetimeFigureOut">
              <a:rPr lang="en-US" smtClean="0"/>
              <a:t>1/9/2025</a:t>
            </a:fld>
            <a:endParaRPr lang="en-US" dirty="0"/>
          </a:p>
        </p:txBody>
      </p:sp>
      <p:sp>
        <p:nvSpPr>
          <p:cNvPr id="5" name="Footer Placeholder 4">
            <a:extLst>
              <a:ext uri="{FF2B5EF4-FFF2-40B4-BE49-F238E27FC236}">
                <a16:creationId xmlns:a16="http://schemas.microsoft.com/office/drawing/2014/main" id="{46C717A5-D03E-DF49-FBF4-09AE192AB5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6C6CB1F-8E10-ADB6-5701-1AA66B4218CE}"/>
              </a:ext>
            </a:extLst>
          </p:cNvPr>
          <p:cNvSpPr>
            <a:spLocks noGrp="1"/>
          </p:cNvSpPr>
          <p:nvPr>
            <p:ph type="sldNum" sz="quarter" idx="12"/>
          </p:nvPr>
        </p:nvSpPr>
        <p:spPr/>
        <p:txBody>
          <a:bodyPr/>
          <a:lstStyle/>
          <a:p>
            <a:fld id="{2D608FC8-DCEF-42F8-9173-0E50C0A7D663}" type="slidenum">
              <a:rPr lang="en-US" smtClean="0"/>
              <a:t>‹#›</a:t>
            </a:fld>
            <a:endParaRPr lang="en-US" dirty="0"/>
          </a:p>
        </p:txBody>
      </p:sp>
    </p:spTree>
    <p:extLst>
      <p:ext uri="{BB962C8B-B14F-4D97-AF65-F5344CB8AC3E}">
        <p14:creationId xmlns:p14="http://schemas.microsoft.com/office/powerpoint/2010/main" val="692156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45AB9-C999-BB3C-D322-A7D21995495F}"/>
              </a:ext>
            </a:extLst>
          </p:cNvPr>
          <p:cNvSpPr>
            <a:spLocks noGrp="1"/>
          </p:cNvSpPr>
          <p:nvPr>
            <p:ph type="title"/>
          </p:nvPr>
        </p:nvSpPr>
        <p:spPr>
          <a:xfrm>
            <a:off x="838200" y="766497"/>
            <a:ext cx="10515600" cy="1096563"/>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84358E-E29F-6D1B-C636-0A183470A3F8}"/>
              </a:ext>
            </a:extLst>
          </p:cNvPr>
          <p:cNvSpPr>
            <a:spLocks noGrp="1"/>
          </p:cNvSpPr>
          <p:nvPr>
            <p:ph type="body" orient="vert" idx="1"/>
          </p:nvPr>
        </p:nvSpPr>
        <p:spPr>
          <a:xfrm>
            <a:off x="838200" y="1956987"/>
            <a:ext cx="10515600" cy="42199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980A1B-468F-3C16-9B54-37420B029922}"/>
              </a:ext>
            </a:extLst>
          </p:cNvPr>
          <p:cNvSpPr>
            <a:spLocks noGrp="1"/>
          </p:cNvSpPr>
          <p:nvPr>
            <p:ph type="dt" sz="half" idx="10"/>
          </p:nvPr>
        </p:nvSpPr>
        <p:spPr/>
        <p:txBody>
          <a:bodyPr/>
          <a:lstStyle/>
          <a:p>
            <a:fld id="{55CF4532-F23C-49B9-8EAE-42880FA9A5F1}" type="datetimeFigureOut">
              <a:rPr lang="en-US" smtClean="0"/>
              <a:t>1/9/2025</a:t>
            </a:fld>
            <a:endParaRPr lang="en-US"/>
          </a:p>
        </p:txBody>
      </p:sp>
      <p:sp>
        <p:nvSpPr>
          <p:cNvPr id="5" name="Footer Placeholder 4">
            <a:extLst>
              <a:ext uri="{FF2B5EF4-FFF2-40B4-BE49-F238E27FC236}">
                <a16:creationId xmlns:a16="http://schemas.microsoft.com/office/drawing/2014/main" id="{2E960F9F-6F95-EC55-E4FE-28EFB166A3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42F456-1A34-C026-9862-72EB2C3465EA}"/>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7" name="Graphic 6">
            <a:extLst>
              <a:ext uri="{FF2B5EF4-FFF2-40B4-BE49-F238E27FC236}">
                <a16:creationId xmlns:a16="http://schemas.microsoft.com/office/drawing/2014/main" id="{29AE0D78-DFE5-4BDA-E77F-4649F3C16F8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1969862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63E5FD-184F-27EA-D7FB-FDE3E5C83E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6BE51F-D119-B366-4E57-C6FF08813C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3168AC-B061-BF44-747F-50608EC69225}"/>
              </a:ext>
            </a:extLst>
          </p:cNvPr>
          <p:cNvSpPr>
            <a:spLocks noGrp="1"/>
          </p:cNvSpPr>
          <p:nvPr>
            <p:ph type="dt" sz="half" idx="10"/>
          </p:nvPr>
        </p:nvSpPr>
        <p:spPr/>
        <p:txBody>
          <a:bodyPr/>
          <a:lstStyle/>
          <a:p>
            <a:fld id="{55CF4532-F23C-49B9-8EAE-42880FA9A5F1}" type="datetimeFigureOut">
              <a:rPr lang="en-US" smtClean="0"/>
              <a:t>1/9/2025</a:t>
            </a:fld>
            <a:endParaRPr lang="en-US"/>
          </a:p>
        </p:txBody>
      </p:sp>
      <p:sp>
        <p:nvSpPr>
          <p:cNvPr id="5" name="Footer Placeholder 4">
            <a:extLst>
              <a:ext uri="{FF2B5EF4-FFF2-40B4-BE49-F238E27FC236}">
                <a16:creationId xmlns:a16="http://schemas.microsoft.com/office/drawing/2014/main" id="{CE2A2425-1150-D6C6-8BA9-4A9774ECD0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E332F9-4F11-8994-40C7-0121C1CB925B}"/>
              </a:ext>
            </a:extLst>
          </p:cNvPr>
          <p:cNvSpPr>
            <a:spLocks noGrp="1"/>
          </p:cNvSpPr>
          <p:nvPr>
            <p:ph type="sldNum" sz="quarter" idx="12"/>
          </p:nvPr>
        </p:nvSpPr>
        <p:spPr/>
        <p:txBody>
          <a:bodyPr/>
          <a:lstStyle/>
          <a:p>
            <a:fld id="{2D608FC8-DCEF-42F8-9173-0E50C0A7D663}" type="slidenum">
              <a:rPr lang="en-US" smtClean="0"/>
              <a:t>‹#›</a:t>
            </a:fld>
            <a:endParaRPr lang="en-US"/>
          </a:p>
        </p:txBody>
      </p:sp>
    </p:spTree>
    <p:extLst>
      <p:ext uri="{BB962C8B-B14F-4D97-AF65-F5344CB8AC3E}">
        <p14:creationId xmlns:p14="http://schemas.microsoft.com/office/powerpoint/2010/main" val="1441871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64BE9-885E-4136-4128-AF1601E85DDA}"/>
              </a:ext>
            </a:extLst>
          </p:cNvPr>
          <p:cNvSpPr>
            <a:spLocks noGrp="1"/>
          </p:cNvSpPr>
          <p:nvPr>
            <p:ph type="title"/>
          </p:nvPr>
        </p:nvSpPr>
        <p:spPr>
          <a:xfrm>
            <a:off x="838200" y="1039086"/>
            <a:ext cx="10515600" cy="1009934"/>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D7E275CD-50FD-4F7C-70AC-5E976AB056E1}"/>
              </a:ext>
            </a:extLst>
          </p:cNvPr>
          <p:cNvSpPr>
            <a:spLocks noGrp="1"/>
          </p:cNvSpPr>
          <p:nvPr>
            <p:ph idx="1"/>
          </p:nvPr>
        </p:nvSpPr>
        <p:spPr>
          <a:xfrm>
            <a:off x="838200" y="2177183"/>
            <a:ext cx="10515600" cy="40510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A3907FF-1DD1-6F21-8D52-7AE6E982DEC0}"/>
              </a:ext>
            </a:extLst>
          </p:cNvPr>
          <p:cNvSpPr>
            <a:spLocks noGrp="1"/>
          </p:cNvSpPr>
          <p:nvPr>
            <p:ph type="dt" sz="half" idx="10"/>
          </p:nvPr>
        </p:nvSpPr>
        <p:spPr/>
        <p:txBody>
          <a:bodyPr/>
          <a:lstStyle/>
          <a:p>
            <a:fld id="{55CF4532-F23C-49B9-8EAE-42880FA9A5F1}" type="datetimeFigureOut">
              <a:rPr lang="en-US" smtClean="0"/>
              <a:t>1/9/2025</a:t>
            </a:fld>
            <a:endParaRPr lang="en-US"/>
          </a:p>
        </p:txBody>
      </p:sp>
      <p:sp>
        <p:nvSpPr>
          <p:cNvPr id="5" name="Footer Placeholder 4">
            <a:extLst>
              <a:ext uri="{FF2B5EF4-FFF2-40B4-BE49-F238E27FC236}">
                <a16:creationId xmlns:a16="http://schemas.microsoft.com/office/drawing/2014/main" id="{8CB4812C-A4DF-1439-03FC-C8D7966DE4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9A9726-9A2F-2438-5E51-4F3E0FC605B0}"/>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9" name="Graphic 8">
            <a:extLst>
              <a:ext uri="{FF2B5EF4-FFF2-40B4-BE49-F238E27FC236}">
                <a16:creationId xmlns:a16="http://schemas.microsoft.com/office/drawing/2014/main" id="{0F5BC296-F5BE-C50D-F1DF-FEBDF984515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2982963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5A30D-9003-FC13-5E25-119F64C31016}"/>
              </a:ext>
            </a:extLst>
          </p:cNvPr>
          <p:cNvSpPr>
            <a:spLocks noGrp="1"/>
          </p:cNvSpPr>
          <p:nvPr>
            <p:ph type="title"/>
          </p:nvPr>
        </p:nvSpPr>
        <p:spPr>
          <a:xfrm>
            <a:off x="831850" y="3516208"/>
            <a:ext cx="10515600" cy="1133475"/>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F6A58F09-14D0-FC81-A8BA-8FCA37781383}"/>
              </a:ext>
            </a:extLst>
          </p:cNvPr>
          <p:cNvSpPr>
            <a:spLocks noGrp="1"/>
          </p:cNvSpPr>
          <p:nvPr>
            <p:ph type="body" idx="1"/>
          </p:nvPr>
        </p:nvSpPr>
        <p:spPr>
          <a:xfrm>
            <a:off x="831850" y="4785737"/>
            <a:ext cx="10515600" cy="1303913"/>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00C37F-ADA8-2032-789F-21106A7DA3A0}"/>
              </a:ext>
            </a:extLst>
          </p:cNvPr>
          <p:cNvSpPr>
            <a:spLocks noGrp="1"/>
          </p:cNvSpPr>
          <p:nvPr>
            <p:ph type="dt" sz="half" idx="10"/>
          </p:nvPr>
        </p:nvSpPr>
        <p:spPr/>
        <p:txBody>
          <a:bodyPr/>
          <a:lstStyle/>
          <a:p>
            <a:fld id="{55CF4532-F23C-49B9-8EAE-42880FA9A5F1}" type="datetimeFigureOut">
              <a:rPr lang="en-US" smtClean="0"/>
              <a:t>1/9/2025</a:t>
            </a:fld>
            <a:endParaRPr lang="en-US"/>
          </a:p>
        </p:txBody>
      </p:sp>
      <p:sp>
        <p:nvSpPr>
          <p:cNvPr id="5" name="Footer Placeholder 4">
            <a:extLst>
              <a:ext uri="{FF2B5EF4-FFF2-40B4-BE49-F238E27FC236}">
                <a16:creationId xmlns:a16="http://schemas.microsoft.com/office/drawing/2014/main" id="{BF277256-2A91-D40F-2950-49F64F87B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A70DF3-68EC-1793-1CEE-A70F86E1B010}"/>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7" name="Graphic 6">
            <a:extLst>
              <a:ext uri="{FF2B5EF4-FFF2-40B4-BE49-F238E27FC236}">
                <a16:creationId xmlns:a16="http://schemas.microsoft.com/office/drawing/2014/main" id="{17259144-1BFC-7B71-130F-750E19A4ADD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5" y="-17375"/>
            <a:ext cx="12254669" cy="3397529"/>
          </a:xfrm>
          <a:prstGeom prst="rect">
            <a:avLst/>
          </a:prstGeom>
        </p:spPr>
      </p:pic>
    </p:spTree>
    <p:extLst>
      <p:ext uri="{BB962C8B-B14F-4D97-AF65-F5344CB8AC3E}">
        <p14:creationId xmlns:p14="http://schemas.microsoft.com/office/powerpoint/2010/main" val="2526782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92002-1723-ECB5-6797-F18C25573799}"/>
              </a:ext>
            </a:extLst>
          </p:cNvPr>
          <p:cNvSpPr>
            <a:spLocks noGrp="1"/>
          </p:cNvSpPr>
          <p:nvPr>
            <p:ph type="title"/>
          </p:nvPr>
        </p:nvSpPr>
        <p:spPr>
          <a:xfrm>
            <a:off x="838200" y="75114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319EDF3-1E0F-23E9-933B-E8B3D6F9232D}"/>
              </a:ext>
            </a:extLst>
          </p:cNvPr>
          <p:cNvSpPr>
            <a:spLocks noGrp="1"/>
          </p:cNvSpPr>
          <p:nvPr>
            <p:ph sz="half" idx="1"/>
          </p:nvPr>
        </p:nvSpPr>
        <p:spPr>
          <a:xfrm>
            <a:off x="838200" y="2213361"/>
            <a:ext cx="5181600" cy="396360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B289C85-9790-1BE8-A66A-1A7920255EA7}"/>
              </a:ext>
            </a:extLst>
          </p:cNvPr>
          <p:cNvSpPr>
            <a:spLocks noGrp="1"/>
          </p:cNvSpPr>
          <p:nvPr>
            <p:ph sz="half" idx="2"/>
          </p:nvPr>
        </p:nvSpPr>
        <p:spPr>
          <a:xfrm>
            <a:off x="6172200" y="2213361"/>
            <a:ext cx="5181600" cy="3963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1AFBDD-92A0-6C9F-1455-B0BA9B351FE5}"/>
              </a:ext>
            </a:extLst>
          </p:cNvPr>
          <p:cNvSpPr>
            <a:spLocks noGrp="1"/>
          </p:cNvSpPr>
          <p:nvPr>
            <p:ph type="dt" sz="half" idx="10"/>
          </p:nvPr>
        </p:nvSpPr>
        <p:spPr/>
        <p:txBody>
          <a:bodyPr/>
          <a:lstStyle/>
          <a:p>
            <a:fld id="{55CF4532-F23C-49B9-8EAE-42880FA9A5F1}" type="datetimeFigureOut">
              <a:rPr lang="en-US" smtClean="0"/>
              <a:t>1/9/2025</a:t>
            </a:fld>
            <a:endParaRPr lang="en-US"/>
          </a:p>
        </p:txBody>
      </p:sp>
      <p:sp>
        <p:nvSpPr>
          <p:cNvPr id="6" name="Footer Placeholder 5">
            <a:extLst>
              <a:ext uri="{FF2B5EF4-FFF2-40B4-BE49-F238E27FC236}">
                <a16:creationId xmlns:a16="http://schemas.microsoft.com/office/drawing/2014/main" id="{150F3606-AC95-669C-128A-655797BDF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57DE43-209F-F8D2-0827-D5AAF4481297}"/>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10" name="Graphic 9">
            <a:extLst>
              <a:ext uri="{FF2B5EF4-FFF2-40B4-BE49-F238E27FC236}">
                <a16:creationId xmlns:a16="http://schemas.microsoft.com/office/drawing/2014/main" id="{9A86D923-8DAD-6D36-8521-3519EBA915C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2305123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9805-AA25-1DD6-5CA3-01C97FD3F14E}"/>
              </a:ext>
            </a:extLst>
          </p:cNvPr>
          <p:cNvSpPr>
            <a:spLocks noGrp="1"/>
          </p:cNvSpPr>
          <p:nvPr>
            <p:ph type="title"/>
          </p:nvPr>
        </p:nvSpPr>
        <p:spPr>
          <a:xfrm>
            <a:off x="839788" y="904270"/>
            <a:ext cx="10515600" cy="873968"/>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A408FA-CD68-9553-6EC9-0C096CF1AA85}"/>
              </a:ext>
            </a:extLst>
          </p:cNvPr>
          <p:cNvSpPr>
            <a:spLocks noGrp="1"/>
          </p:cNvSpPr>
          <p:nvPr>
            <p:ph type="body" idx="1"/>
          </p:nvPr>
        </p:nvSpPr>
        <p:spPr>
          <a:xfrm>
            <a:off x="839788" y="186801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1381C41C-7C25-4F2C-18A1-E6C64A28B58D}"/>
              </a:ext>
            </a:extLst>
          </p:cNvPr>
          <p:cNvSpPr>
            <a:spLocks noGrp="1"/>
          </p:cNvSpPr>
          <p:nvPr>
            <p:ph sz="half" idx="2"/>
          </p:nvPr>
        </p:nvSpPr>
        <p:spPr>
          <a:xfrm>
            <a:off x="839788" y="2768837"/>
            <a:ext cx="5157787" cy="342082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B8A3908-412C-51E1-1087-3400C20F871A}"/>
              </a:ext>
            </a:extLst>
          </p:cNvPr>
          <p:cNvSpPr>
            <a:spLocks noGrp="1"/>
          </p:cNvSpPr>
          <p:nvPr>
            <p:ph type="body" sz="quarter" idx="3"/>
          </p:nvPr>
        </p:nvSpPr>
        <p:spPr>
          <a:xfrm>
            <a:off x="6172200" y="186801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C3208D-3A61-D3A6-8A1C-7B05E6F3D1D3}"/>
              </a:ext>
            </a:extLst>
          </p:cNvPr>
          <p:cNvSpPr>
            <a:spLocks noGrp="1"/>
          </p:cNvSpPr>
          <p:nvPr>
            <p:ph sz="quarter" idx="4"/>
          </p:nvPr>
        </p:nvSpPr>
        <p:spPr>
          <a:xfrm>
            <a:off x="6172200" y="2768837"/>
            <a:ext cx="5183188" cy="34208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636E4C-BF2A-CDCE-5ABB-C01488F4CB4E}"/>
              </a:ext>
            </a:extLst>
          </p:cNvPr>
          <p:cNvSpPr>
            <a:spLocks noGrp="1"/>
          </p:cNvSpPr>
          <p:nvPr>
            <p:ph type="dt" sz="half" idx="10"/>
          </p:nvPr>
        </p:nvSpPr>
        <p:spPr/>
        <p:txBody>
          <a:bodyPr/>
          <a:lstStyle/>
          <a:p>
            <a:fld id="{55CF4532-F23C-49B9-8EAE-42880FA9A5F1}" type="datetimeFigureOut">
              <a:rPr lang="en-US" smtClean="0"/>
              <a:t>1/9/2025</a:t>
            </a:fld>
            <a:endParaRPr lang="en-US"/>
          </a:p>
        </p:txBody>
      </p:sp>
      <p:sp>
        <p:nvSpPr>
          <p:cNvPr id="8" name="Footer Placeholder 7">
            <a:extLst>
              <a:ext uri="{FF2B5EF4-FFF2-40B4-BE49-F238E27FC236}">
                <a16:creationId xmlns:a16="http://schemas.microsoft.com/office/drawing/2014/main" id="{FE1C7C5D-0F0F-1621-3774-902310E7C6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46C5C6-EC59-BD2C-1D1C-34ADF0E1B929}"/>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10" name="Graphic 9">
            <a:extLst>
              <a:ext uri="{FF2B5EF4-FFF2-40B4-BE49-F238E27FC236}">
                <a16:creationId xmlns:a16="http://schemas.microsoft.com/office/drawing/2014/main" id="{C378FC93-2561-4699-577B-69E5257D470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1068301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7A3134BC-6D0B-BE1E-AFC3-861BE23C27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2730" y="-17374"/>
            <a:ext cx="12280308" cy="3404638"/>
          </a:xfrm>
          <a:prstGeom prst="rect">
            <a:avLst/>
          </a:prstGeom>
        </p:spPr>
      </p:pic>
      <p:sp>
        <p:nvSpPr>
          <p:cNvPr id="2" name="Title 1">
            <a:extLst>
              <a:ext uri="{FF2B5EF4-FFF2-40B4-BE49-F238E27FC236}">
                <a16:creationId xmlns:a16="http://schemas.microsoft.com/office/drawing/2014/main" id="{82C2459F-CE29-47B3-CF0B-F8459CEEDB70}"/>
              </a:ext>
            </a:extLst>
          </p:cNvPr>
          <p:cNvSpPr>
            <a:spLocks noGrp="1"/>
          </p:cNvSpPr>
          <p:nvPr>
            <p:ph type="title"/>
          </p:nvPr>
        </p:nvSpPr>
        <p:spPr>
          <a:xfrm>
            <a:off x="838200" y="3723622"/>
            <a:ext cx="10515600" cy="1325563"/>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6FC983AA-F69A-CFC5-A5DA-305BCF83546D}"/>
              </a:ext>
            </a:extLst>
          </p:cNvPr>
          <p:cNvSpPr>
            <a:spLocks noGrp="1"/>
          </p:cNvSpPr>
          <p:nvPr>
            <p:ph type="dt" sz="half" idx="10"/>
          </p:nvPr>
        </p:nvSpPr>
        <p:spPr/>
        <p:txBody>
          <a:bodyPr/>
          <a:lstStyle/>
          <a:p>
            <a:fld id="{55CF4532-F23C-49B9-8EAE-42880FA9A5F1}" type="datetimeFigureOut">
              <a:rPr lang="en-US" smtClean="0"/>
              <a:t>1/9/2025</a:t>
            </a:fld>
            <a:endParaRPr lang="en-US"/>
          </a:p>
        </p:txBody>
      </p:sp>
      <p:sp>
        <p:nvSpPr>
          <p:cNvPr id="4" name="Footer Placeholder 3">
            <a:extLst>
              <a:ext uri="{FF2B5EF4-FFF2-40B4-BE49-F238E27FC236}">
                <a16:creationId xmlns:a16="http://schemas.microsoft.com/office/drawing/2014/main" id="{C02765D4-A704-B4DD-CE84-D310C1896C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A645C6-116B-6BA1-8C1E-C3D72B1565BB}"/>
              </a:ext>
            </a:extLst>
          </p:cNvPr>
          <p:cNvSpPr>
            <a:spLocks noGrp="1"/>
          </p:cNvSpPr>
          <p:nvPr>
            <p:ph type="sldNum" sz="quarter" idx="12"/>
          </p:nvPr>
        </p:nvSpPr>
        <p:spPr/>
        <p:txBody>
          <a:bodyPr/>
          <a:lstStyle/>
          <a:p>
            <a:fld id="{2D608FC8-DCEF-42F8-9173-0E50C0A7D663}" type="slidenum">
              <a:rPr lang="en-US" smtClean="0"/>
              <a:t>‹#›</a:t>
            </a:fld>
            <a:endParaRPr lang="en-US"/>
          </a:p>
        </p:txBody>
      </p:sp>
    </p:spTree>
    <p:extLst>
      <p:ext uri="{BB962C8B-B14F-4D97-AF65-F5344CB8AC3E}">
        <p14:creationId xmlns:p14="http://schemas.microsoft.com/office/powerpoint/2010/main" val="978216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157DA2-57D5-0094-E0CF-3AC0DC446278}"/>
              </a:ext>
            </a:extLst>
          </p:cNvPr>
          <p:cNvSpPr>
            <a:spLocks noGrp="1"/>
          </p:cNvSpPr>
          <p:nvPr>
            <p:ph type="dt" sz="half" idx="10"/>
          </p:nvPr>
        </p:nvSpPr>
        <p:spPr/>
        <p:txBody>
          <a:bodyPr/>
          <a:lstStyle/>
          <a:p>
            <a:fld id="{55CF4532-F23C-49B9-8EAE-42880FA9A5F1}" type="datetimeFigureOut">
              <a:rPr lang="en-US" smtClean="0"/>
              <a:t>1/9/2025</a:t>
            </a:fld>
            <a:endParaRPr lang="en-US"/>
          </a:p>
        </p:txBody>
      </p:sp>
      <p:sp>
        <p:nvSpPr>
          <p:cNvPr id="3" name="Footer Placeholder 2">
            <a:extLst>
              <a:ext uri="{FF2B5EF4-FFF2-40B4-BE49-F238E27FC236}">
                <a16:creationId xmlns:a16="http://schemas.microsoft.com/office/drawing/2014/main" id="{D2D55C7D-E17F-A805-0B25-6C389A70C3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467AC0F-DE6E-95E9-F094-4DAA2077E064}"/>
              </a:ext>
            </a:extLst>
          </p:cNvPr>
          <p:cNvSpPr>
            <a:spLocks noGrp="1"/>
          </p:cNvSpPr>
          <p:nvPr>
            <p:ph type="sldNum" sz="quarter" idx="12"/>
          </p:nvPr>
        </p:nvSpPr>
        <p:spPr/>
        <p:txBody>
          <a:bodyPr/>
          <a:lstStyle/>
          <a:p>
            <a:fld id="{2D608FC8-DCEF-42F8-9173-0E50C0A7D663}" type="slidenum">
              <a:rPr lang="en-US" smtClean="0"/>
              <a:t>‹#›</a:t>
            </a:fld>
            <a:endParaRPr lang="en-US"/>
          </a:p>
        </p:txBody>
      </p:sp>
    </p:spTree>
    <p:extLst>
      <p:ext uri="{BB962C8B-B14F-4D97-AF65-F5344CB8AC3E}">
        <p14:creationId xmlns:p14="http://schemas.microsoft.com/office/powerpoint/2010/main" val="354811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0158E-8C4B-04D3-8F20-A49B8F7AC8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7F3168-93E7-51D4-704F-B62DFCAA96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E8809F-9442-B751-8D5D-27BC544965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6642B1-57E5-C920-F25B-832EE73D682B}"/>
              </a:ext>
            </a:extLst>
          </p:cNvPr>
          <p:cNvSpPr>
            <a:spLocks noGrp="1"/>
          </p:cNvSpPr>
          <p:nvPr>
            <p:ph type="dt" sz="half" idx="10"/>
          </p:nvPr>
        </p:nvSpPr>
        <p:spPr/>
        <p:txBody>
          <a:bodyPr/>
          <a:lstStyle/>
          <a:p>
            <a:fld id="{55CF4532-F23C-49B9-8EAE-42880FA9A5F1}" type="datetimeFigureOut">
              <a:rPr lang="en-US" smtClean="0"/>
              <a:t>1/9/2025</a:t>
            </a:fld>
            <a:endParaRPr lang="en-US"/>
          </a:p>
        </p:txBody>
      </p:sp>
      <p:sp>
        <p:nvSpPr>
          <p:cNvPr id="6" name="Footer Placeholder 5">
            <a:extLst>
              <a:ext uri="{FF2B5EF4-FFF2-40B4-BE49-F238E27FC236}">
                <a16:creationId xmlns:a16="http://schemas.microsoft.com/office/drawing/2014/main" id="{A6125FAA-F774-B8FD-BE5A-C38B977FA8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5AF476-53E6-2B37-DEBC-5FE0367C45FB}"/>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8" name="Graphic 7">
            <a:extLst>
              <a:ext uri="{FF2B5EF4-FFF2-40B4-BE49-F238E27FC236}">
                <a16:creationId xmlns:a16="http://schemas.microsoft.com/office/drawing/2014/main" id="{79690AF4-5C5F-6F6E-D22D-8E87AC51CEB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1286704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07D3C-93EF-ADF7-8EDD-74F2DDA53B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6BB3D3E-A4C8-5E37-145B-AB10B6213D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837DFC1-53E7-6AAC-21EE-591811FF0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1E2353-1D1B-9443-81F9-9D7877634E02}"/>
              </a:ext>
            </a:extLst>
          </p:cNvPr>
          <p:cNvSpPr>
            <a:spLocks noGrp="1"/>
          </p:cNvSpPr>
          <p:nvPr>
            <p:ph type="dt" sz="half" idx="10"/>
          </p:nvPr>
        </p:nvSpPr>
        <p:spPr/>
        <p:txBody>
          <a:bodyPr/>
          <a:lstStyle/>
          <a:p>
            <a:fld id="{55CF4532-F23C-49B9-8EAE-42880FA9A5F1}" type="datetimeFigureOut">
              <a:rPr lang="en-US" smtClean="0"/>
              <a:t>1/9/2025</a:t>
            </a:fld>
            <a:endParaRPr lang="en-US"/>
          </a:p>
        </p:txBody>
      </p:sp>
      <p:sp>
        <p:nvSpPr>
          <p:cNvPr id="6" name="Footer Placeholder 5">
            <a:extLst>
              <a:ext uri="{FF2B5EF4-FFF2-40B4-BE49-F238E27FC236}">
                <a16:creationId xmlns:a16="http://schemas.microsoft.com/office/drawing/2014/main" id="{A6C49DDE-29D4-C148-7395-A470DC337B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57D26D-E11D-C06C-34EC-5ED1A8DD4769}"/>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8" name="Graphic 7">
            <a:extLst>
              <a:ext uri="{FF2B5EF4-FFF2-40B4-BE49-F238E27FC236}">
                <a16:creationId xmlns:a16="http://schemas.microsoft.com/office/drawing/2014/main" id="{D684A485-BDD4-864F-44BF-56BFD89E201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1854801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8114FD-61DC-573F-BD82-E2E024FA67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3FFC51-61D9-8C5F-B1B4-001B66D1DA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DB4178-B62B-BF75-7554-2040EFA6CF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5CF4532-F23C-49B9-8EAE-42880FA9A5F1}" type="datetimeFigureOut">
              <a:rPr lang="en-US" smtClean="0"/>
              <a:t>1/9/2025</a:t>
            </a:fld>
            <a:endParaRPr lang="en-US"/>
          </a:p>
        </p:txBody>
      </p:sp>
      <p:sp>
        <p:nvSpPr>
          <p:cNvPr id="5" name="Footer Placeholder 4">
            <a:extLst>
              <a:ext uri="{FF2B5EF4-FFF2-40B4-BE49-F238E27FC236}">
                <a16:creationId xmlns:a16="http://schemas.microsoft.com/office/drawing/2014/main" id="{24FC587E-6C4D-9974-BB53-882A822CD4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525F2C4-6FA8-0A13-68E6-3329CED71C24}"/>
              </a:ext>
            </a:extLst>
          </p:cNvPr>
          <p:cNvSpPr>
            <a:spLocks noGrp="1"/>
          </p:cNvSpPr>
          <p:nvPr>
            <p:ph type="sldNum" sz="quarter" idx="4"/>
          </p:nvPr>
        </p:nvSpPr>
        <p:spPr>
          <a:xfrm>
            <a:off x="8610600" y="6356350"/>
            <a:ext cx="2088735"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D608FC8-DCEF-42F8-9173-0E50C0A7D663}" type="slidenum">
              <a:rPr lang="en-US" smtClean="0"/>
              <a:t>‹#›</a:t>
            </a:fld>
            <a:endParaRPr lang="en-US" dirty="0"/>
          </a:p>
        </p:txBody>
      </p:sp>
      <p:pic>
        <p:nvPicPr>
          <p:cNvPr id="17" name="Picture 16" descr="A black background with a black square&#10;&#10;Description automatically generated with medium confidence">
            <a:extLst>
              <a:ext uri="{FF2B5EF4-FFF2-40B4-BE49-F238E27FC236}">
                <a16:creationId xmlns:a16="http://schemas.microsoft.com/office/drawing/2014/main" id="{CD0DD994-1387-F9A5-9AC6-5F27D54B393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04233" y="6417891"/>
            <a:ext cx="284515" cy="303583"/>
          </a:xfrm>
          <a:prstGeom prst="rect">
            <a:avLst/>
          </a:prstGeom>
        </p:spPr>
      </p:pic>
      <p:pic>
        <p:nvPicPr>
          <p:cNvPr id="8" name="Picture 7" descr="A blue and black logo&#10;&#10;Description automatically generated">
            <a:extLst>
              <a:ext uri="{FF2B5EF4-FFF2-40B4-BE49-F238E27FC236}">
                <a16:creationId xmlns:a16="http://schemas.microsoft.com/office/drawing/2014/main" id="{BE25D2C5-AA87-79D0-FD23-C438DBE2649E}"/>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844764" y="6264274"/>
            <a:ext cx="1143003" cy="457201"/>
          </a:xfrm>
          <a:prstGeom prst="rect">
            <a:avLst/>
          </a:prstGeom>
        </p:spPr>
      </p:pic>
    </p:spTree>
    <p:extLst>
      <p:ext uri="{BB962C8B-B14F-4D97-AF65-F5344CB8AC3E}">
        <p14:creationId xmlns:p14="http://schemas.microsoft.com/office/powerpoint/2010/main" val="4157089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Deidre.Smith@mshc.com" TargetMode="External"/><Relationship Id="rId2" Type="http://schemas.openxmlformats.org/officeDocument/2006/relationships/hyperlink" Target="mailto:Peyton.Mann@mshc.com" TargetMode="External"/><Relationship Id="rId1" Type="http://schemas.openxmlformats.org/officeDocument/2006/relationships/slideLayout" Target="../slideLayouts/slideLayout2.xml"/><Relationship Id="rId4" Type="http://schemas.openxmlformats.org/officeDocument/2006/relationships/hyperlink" Target="mailto:Volanda.Johnson@mshc.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mshomecorp.com/home/daily-rates-and-funds-copy/" TargetMode="External"/><Relationship Id="rId2" Type="http://schemas.openxmlformats.org/officeDocument/2006/relationships/hyperlink" Target="https://www.mshomecorp.com/lenders/" TargetMode="External"/><Relationship Id="rId1" Type="http://schemas.openxmlformats.org/officeDocument/2006/relationships/slideLayout" Target="../slideLayouts/slideLayout2.xml"/><Relationship Id="rId5" Type="http://schemas.openxmlformats.org/officeDocument/2006/relationships/hyperlink" Target="https://www.mshomecorp.com/lenders/faq/" TargetMode="External"/><Relationship Id="rId4" Type="http://schemas.openxmlformats.org/officeDocument/2006/relationships/hyperlink" Target="https://archivemhc.com/MitasLive/MitasWeb/WebPortal/PortalLogin.aspx?meqs=EsjPDzZ%252AMzwVTBzOrP5MN5RRb999n1qNBwThv7JeF1NUtnmS4y9soW5o4YtPm58jeW%2FfnaZULdt%252AsA58%2FdcTuA9UPV2fEVkCit3tAHRkDkh9w95f0%252Awj8QdcEM7sqiyCjv%252AZe7H4%2Fq8ma2sUeiMsjw%3D%3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shomecorp.com/home/daily-rates-and-funds-cop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7AD62-0052-D086-7F14-709DF4CDD19D}"/>
              </a:ext>
            </a:extLst>
          </p:cNvPr>
          <p:cNvSpPr>
            <a:spLocks noGrp="1"/>
          </p:cNvSpPr>
          <p:nvPr>
            <p:ph type="ctrTitle"/>
          </p:nvPr>
        </p:nvSpPr>
        <p:spPr>
          <a:xfrm>
            <a:off x="1524000" y="3387012"/>
            <a:ext cx="9144000" cy="1852371"/>
          </a:xfrm>
        </p:spPr>
        <p:txBody>
          <a:bodyPr/>
          <a:lstStyle/>
          <a:p>
            <a:r>
              <a:rPr lang="en-US" dirty="0"/>
              <a:t>Mississippi Home Corporation</a:t>
            </a:r>
          </a:p>
        </p:txBody>
      </p:sp>
    </p:spTree>
    <p:extLst>
      <p:ext uri="{BB962C8B-B14F-4D97-AF65-F5344CB8AC3E}">
        <p14:creationId xmlns:p14="http://schemas.microsoft.com/office/powerpoint/2010/main" val="2716257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E3482-F4E2-A82F-86AF-00DAD63632FE}"/>
              </a:ext>
            </a:extLst>
          </p:cNvPr>
          <p:cNvSpPr>
            <a:spLocks noGrp="1"/>
          </p:cNvSpPr>
          <p:nvPr>
            <p:ph type="title"/>
          </p:nvPr>
        </p:nvSpPr>
        <p:spPr>
          <a:xfrm>
            <a:off x="838200" y="737636"/>
            <a:ext cx="10515600" cy="1009934"/>
          </a:xfrm>
        </p:spPr>
        <p:txBody>
          <a:bodyPr/>
          <a:lstStyle/>
          <a:p>
            <a:r>
              <a:rPr lang="en-US" dirty="0"/>
              <a:t>How can we help?</a:t>
            </a:r>
          </a:p>
        </p:txBody>
      </p:sp>
      <p:sp>
        <p:nvSpPr>
          <p:cNvPr id="3" name="Content Placeholder 2">
            <a:extLst>
              <a:ext uri="{FF2B5EF4-FFF2-40B4-BE49-F238E27FC236}">
                <a16:creationId xmlns:a16="http://schemas.microsoft.com/office/drawing/2014/main" id="{9722BF59-7BA3-32BB-BC4D-D0030D421520}"/>
              </a:ext>
            </a:extLst>
          </p:cNvPr>
          <p:cNvSpPr>
            <a:spLocks noGrp="1"/>
          </p:cNvSpPr>
          <p:nvPr>
            <p:ph idx="1"/>
          </p:nvPr>
        </p:nvSpPr>
        <p:spPr>
          <a:xfrm>
            <a:off x="512801" y="2055893"/>
            <a:ext cx="4538170" cy="1791118"/>
          </a:xfrm>
        </p:spPr>
        <p:txBody>
          <a:bodyPr>
            <a:normAutofit/>
          </a:bodyPr>
          <a:lstStyle/>
          <a:p>
            <a:pPr marL="0" indent="0" algn="ctr">
              <a:buNone/>
            </a:pPr>
            <a:r>
              <a:rPr lang="en-US" sz="2100" b="1" dirty="0">
                <a:latin typeface="+mj-lt"/>
                <a:ea typeface="+mj-ea"/>
                <a:cs typeface="+mj-cs"/>
              </a:rPr>
              <a:t>Peyton Mann</a:t>
            </a:r>
          </a:p>
          <a:p>
            <a:pPr marL="0" indent="0" algn="ctr">
              <a:buNone/>
            </a:pPr>
            <a:r>
              <a:rPr lang="en-US" sz="1600" dirty="0">
                <a:latin typeface="+mj-lt"/>
                <a:ea typeface="+mj-ea"/>
                <a:cs typeface="+mj-cs"/>
              </a:rPr>
              <a:t>Marketing Education and Outreach Officer</a:t>
            </a:r>
          </a:p>
          <a:p>
            <a:pPr marL="0" indent="0" algn="ctr">
              <a:buNone/>
            </a:pPr>
            <a:r>
              <a:rPr lang="en-US" sz="2100" dirty="0">
                <a:latin typeface="+mj-lt"/>
                <a:ea typeface="+mj-ea"/>
                <a:cs typeface="+mj-cs"/>
                <a:hlinkClick r:id="rId2">
                  <a:extLst>
                    <a:ext uri="{A12FA001-AC4F-418D-AE19-62706E023703}">
                      <ahyp:hlinkClr xmlns:ahyp="http://schemas.microsoft.com/office/drawing/2018/hyperlinkcolor" val="tx"/>
                    </a:ext>
                  </a:extLst>
                </a:hlinkClick>
              </a:rPr>
              <a:t>Peyton.Mann@mshc.com</a:t>
            </a:r>
            <a:endParaRPr lang="en-US" sz="2100" dirty="0">
              <a:latin typeface="+mj-lt"/>
              <a:ea typeface="+mj-ea"/>
              <a:cs typeface="+mj-cs"/>
            </a:endParaRPr>
          </a:p>
          <a:p>
            <a:pPr marL="0" indent="0" algn="ctr">
              <a:buNone/>
            </a:pPr>
            <a:r>
              <a:rPr lang="en-US" sz="2100" dirty="0">
                <a:latin typeface="+mj-lt"/>
                <a:ea typeface="+mj-ea"/>
                <a:cs typeface="+mj-cs"/>
              </a:rPr>
              <a:t>601-718-4755</a:t>
            </a:r>
          </a:p>
          <a:p>
            <a:pPr marL="0" indent="0" algn="ctr">
              <a:buNone/>
            </a:pPr>
            <a:endParaRPr lang="en-US" sz="4400" dirty="0">
              <a:latin typeface="+mj-lt"/>
              <a:ea typeface="+mj-ea"/>
              <a:cs typeface="+mj-cs"/>
            </a:endParaRPr>
          </a:p>
        </p:txBody>
      </p:sp>
      <p:sp>
        <p:nvSpPr>
          <p:cNvPr id="4" name="TextBox 3">
            <a:extLst>
              <a:ext uri="{FF2B5EF4-FFF2-40B4-BE49-F238E27FC236}">
                <a16:creationId xmlns:a16="http://schemas.microsoft.com/office/drawing/2014/main" id="{3ABD07F5-EE55-BF24-597F-1B2279BB3CAB}"/>
              </a:ext>
            </a:extLst>
          </p:cNvPr>
          <p:cNvSpPr txBox="1"/>
          <p:nvPr/>
        </p:nvSpPr>
        <p:spPr>
          <a:xfrm>
            <a:off x="7213880" y="2055893"/>
            <a:ext cx="4139920" cy="1384995"/>
          </a:xfrm>
          <a:prstGeom prst="rect">
            <a:avLst/>
          </a:prstGeom>
          <a:noFill/>
        </p:spPr>
        <p:txBody>
          <a:bodyPr wrap="square" rtlCol="0">
            <a:spAutoFit/>
          </a:bodyPr>
          <a:lstStyle/>
          <a:p>
            <a:pPr algn="ctr"/>
            <a:r>
              <a:rPr lang="en-US" sz="2100" b="1" dirty="0">
                <a:latin typeface="+mj-lt"/>
                <a:ea typeface="+mj-ea"/>
                <a:cs typeface="+mj-cs"/>
              </a:rPr>
              <a:t>Deidre Smith </a:t>
            </a:r>
          </a:p>
          <a:p>
            <a:pPr algn="ctr"/>
            <a:r>
              <a:rPr lang="en-US" sz="2100" dirty="0">
                <a:latin typeface="+mj-lt"/>
                <a:ea typeface="+mj-ea"/>
                <a:cs typeface="+mj-cs"/>
              </a:rPr>
              <a:t>Vice President of Single Family</a:t>
            </a:r>
          </a:p>
          <a:p>
            <a:pPr algn="ctr"/>
            <a:r>
              <a:rPr lang="en-US" sz="2100" dirty="0">
                <a:latin typeface="+mj-lt"/>
                <a:ea typeface="+mj-ea"/>
                <a:cs typeface="+mj-cs"/>
                <a:hlinkClick r:id="rId3">
                  <a:extLst>
                    <a:ext uri="{A12FA001-AC4F-418D-AE19-62706E023703}">
                      <ahyp:hlinkClr xmlns:ahyp="http://schemas.microsoft.com/office/drawing/2018/hyperlinkcolor" val="tx"/>
                    </a:ext>
                  </a:extLst>
                </a:hlinkClick>
              </a:rPr>
              <a:t>Deidre.Smith@mshc.com</a:t>
            </a:r>
            <a:endParaRPr lang="en-US" sz="2100" dirty="0">
              <a:latin typeface="+mj-lt"/>
              <a:ea typeface="+mj-ea"/>
              <a:cs typeface="+mj-cs"/>
            </a:endParaRPr>
          </a:p>
          <a:p>
            <a:pPr algn="ctr"/>
            <a:r>
              <a:rPr lang="en-US" sz="2100" dirty="0">
                <a:latin typeface="+mj-lt"/>
                <a:ea typeface="+mj-ea"/>
                <a:cs typeface="+mj-cs"/>
              </a:rPr>
              <a:t>601-718-4629</a:t>
            </a:r>
          </a:p>
        </p:txBody>
      </p:sp>
      <p:sp>
        <p:nvSpPr>
          <p:cNvPr id="5" name="TextBox 4">
            <a:extLst>
              <a:ext uri="{FF2B5EF4-FFF2-40B4-BE49-F238E27FC236}">
                <a16:creationId xmlns:a16="http://schemas.microsoft.com/office/drawing/2014/main" id="{32139763-35B0-00A7-32B2-7957F9441A08}"/>
              </a:ext>
            </a:extLst>
          </p:cNvPr>
          <p:cNvSpPr txBox="1"/>
          <p:nvPr/>
        </p:nvSpPr>
        <p:spPr>
          <a:xfrm>
            <a:off x="3884023" y="4056916"/>
            <a:ext cx="4423954" cy="1338828"/>
          </a:xfrm>
          <a:prstGeom prst="rect">
            <a:avLst/>
          </a:prstGeom>
          <a:noFill/>
        </p:spPr>
        <p:txBody>
          <a:bodyPr wrap="square" rtlCol="0">
            <a:spAutoFit/>
          </a:bodyPr>
          <a:lstStyle/>
          <a:p>
            <a:pPr algn="ctr"/>
            <a:r>
              <a:rPr lang="en-US" sz="2100" b="1" dirty="0">
                <a:latin typeface="+mj-lt"/>
                <a:ea typeface="+mj-ea"/>
                <a:cs typeface="+mj-cs"/>
              </a:rPr>
              <a:t>Volanda Johnson </a:t>
            </a:r>
          </a:p>
          <a:p>
            <a:pPr algn="ctr"/>
            <a:r>
              <a:rPr lang="en-US" dirty="0">
                <a:latin typeface="+mj-lt"/>
                <a:ea typeface="+mj-ea"/>
                <a:cs typeface="+mj-cs"/>
              </a:rPr>
              <a:t>Customer Service Representative </a:t>
            </a:r>
          </a:p>
          <a:p>
            <a:pPr algn="ctr"/>
            <a:r>
              <a:rPr lang="en-US" sz="2100" dirty="0">
                <a:latin typeface="+mj-lt"/>
                <a:ea typeface="+mj-ea"/>
                <a:cs typeface="+mj-cs"/>
                <a:hlinkClick r:id="rId4">
                  <a:extLst>
                    <a:ext uri="{A12FA001-AC4F-418D-AE19-62706E023703}">
                      <ahyp:hlinkClr xmlns:ahyp="http://schemas.microsoft.com/office/drawing/2018/hyperlinkcolor" val="tx"/>
                    </a:ext>
                  </a:extLst>
                </a:hlinkClick>
              </a:rPr>
              <a:t>Volanda.Johnson@mshc.com</a:t>
            </a:r>
            <a:r>
              <a:rPr lang="en-US" sz="2100" dirty="0">
                <a:latin typeface="+mj-lt"/>
                <a:ea typeface="+mj-ea"/>
                <a:cs typeface="+mj-cs"/>
              </a:rPr>
              <a:t> </a:t>
            </a:r>
          </a:p>
          <a:p>
            <a:pPr algn="ctr"/>
            <a:r>
              <a:rPr lang="en-US" sz="2100" dirty="0">
                <a:latin typeface="+mj-lt"/>
                <a:ea typeface="+mj-ea"/>
                <a:cs typeface="+mj-cs"/>
              </a:rPr>
              <a:t>601-718-4661</a:t>
            </a:r>
          </a:p>
        </p:txBody>
      </p:sp>
    </p:spTree>
    <p:extLst>
      <p:ext uri="{BB962C8B-B14F-4D97-AF65-F5344CB8AC3E}">
        <p14:creationId xmlns:p14="http://schemas.microsoft.com/office/powerpoint/2010/main" val="4186789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9304D-D20D-2D08-3305-FFD120BEA156}"/>
              </a:ext>
            </a:extLst>
          </p:cNvPr>
          <p:cNvSpPr>
            <a:spLocks noGrp="1"/>
          </p:cNvSpPr>
          <p:nvPr>
            <p:ph type="title"/>
          </p:nvPr>
        </p:nvSpPr>
        <p:spPr>
          <a:xfrm>
            <a:off x="838200" y="685747"/>
            <a:ext cx="3432349" cy="1009934"/>
          </a:xfrm>
        </p:spPr>
        <p:txBody>
          <a:bodyPr/>
          <a:lstStyle/>
          <a:p>
            <a:r>
              <a:rPr lang="en-US" dirty="0"/>
              <a:t>Helpful Links</a:t>
            </a:r>
          </a:p>
        </p:txBody>
      </p:sp>
      <p:sp>
        <p:nvSpPr>
          <p:cNvPr id="3" name="Content Placeholder 2">
            <a:extLst>
              <a:ext uri="{FF2B5EF4-FFF2-40B4-BE49-F238E27FC236}">
                <a16:creationId xmlns:a16="http://schemas.microsoft.com/office/drawing/2014/main" id="{94508F04-E899-DED5-6AC9-21BF393BAC83}"/>
              </a:ext>
            </a:extLst>
          </p:cNvPr>
          <p:cNvSpPr>
            <a:spLocks noGrp="1"/>
          </p:cNvSpPr>
          <p:nvPr>
            <p:ph idx="1"/>
          </p:nvPr>
        </p:nvSpPr>
        <p:spPr>
          <a:xfrm>
            <a:off x="838200" y="1929009"/>
            <a:ext cx="10515600" cy="4588440"/>
          </a:xfrm>
        </p:spPr>
        <p:txBody>
          <a:bodyPr/>
          <a:lstStyle/>
          <a:p>
            <a:r>
              <a:rPr lang="en-US" dirty="0">
                <a:latin typeface="+mj-lt"/>
                <a:ea typeface="+mj-ea"/>
                <a:cs typeface="+mj-cs"/>
                <a:hlinkClick r:id="rId2">
                  <a:extLst>
                    <a:ext uri="{A12FA001-AC4F-418D-AE19-62706E023703}">
                      <ahyp:hlinkClr xmlns:ahyp="http://schemas.microsoft.com/office/drawing/2018/hyperlinkcolor" val="tx"/>
                    </a:ext>
                  </a:extLst>
                </a:hlinkClick>
              </a:rPr>
              <a:t>MHC Lender Resources</a:t>
            </a:r>
            <a:endParaRPr lang="en-US" dirty="0">
              <a:latin typeface="+mj-lt"/>
              <a:ea typeface="+mj-ea"/>
              <a:cs typeface="+mj-cs"/>
            </a:endParaRPr>
          </a:p>
          <a:p>
            <a:endParaRPr lang="en-US" dirty="0">
              <a:latin typeface="+mj-lt"/>
              <a:ea typeface="+mj-ea"/>
              <a:cs typeface="+mj-cs"/>
            </a:endParaRPr>
          </a:p>
          <a:p>
            <a:r>
              <a:rPr lang="en-US" dirty="0">
                <a:solidFill>
                  <a:srgbClr val="253746"/>
                </a:solidFill>
                <a:latin typeface="+mj-lt"/>
                <a:ea typeface="+mj-ea"/>
                <a:cs typeface="+mj-cs"/>
                <a:hlinkClick r:id="rId3">
                  <a:extLst>
                    <a:ext uri="{A12FA001-AC4F-418D-AE19-62706E023703}">
                      <ahyp:hlinkClr xmlns:ahyp="http://schemas.microsoft.com/office/drawing/2018/hyperlinkcolor" val="tx"/>
                    </a:ext>
                  </a:extLst>
                </a:hlinkClick>
              </a:rPr>
              <a:t>MHC Daily Rates</a:t>
            </a:r>
            <a:endParaRPr lang="en-US" dirty="0">
              <a:solidFill>
                <a:srgbClr val="253746"/>
              </a:solidFill>
              <a:latin typeface="+mj-lt"/>
              <a:ea typeface="+mj-ea"/>
              <a:cs typeface="+mj-cs"/>
            </a:endParaRPr>
          </a:p>
          <a:p>
            <a:pPr marL="0" indent="0">
              <a:buNone/>
            </a:pPr>
            <a:endParaRPr lang="en-US" dirty="0">
              <a:solidFill>
                <a:srgbClr val="253746"/>
              </a:solidFill>
              <a:latin typeface="+mj-lt"/>
              <a:ea typeface="+mj-ea"/>
              <a:cs typeface="+mj-cs"/>
            </a:endParaRPr>
          </a:p>
          <a:p>
            <a:r>
              <a:rPr lang="en-US" dirty="0">
                <a:solidFill>
                  <a:srgbClr val="253746"/>
                </a:solidFill>
                <a:latin typeface="+mj-lt"/>
                <a:ea typeface="+mj-ea"/>
                <a:cs typeface="+mj-cs"/>
                <a:hlinkClick r:id="rId4">
                  <a:extLst>
                    <a:ext uri="{A12FA001-AC4F-418D-AE19-62706E023703}">
                      <ahyp:hlinkClr xmlns:ahyp="http://schemas.microsoft.com/office/drawing/2018/hyperlinkcolor" val="tx"/>
                    </a:ext>
                  </a:extLst>
                </a:hlinkClick>
              </a:rPr>
              <a:t>Lender Log In </a:t>
            </a:r>
            <a:endParaRPr lang="en-US" dirty="0">
              <a:solidFill>
                <a:srgbClr val="253746"/>
              </a:solidFill>
              <a:latin typeface="+mj-lt"/>
              <a:ea typeface="+mj-ea"/>
              <a:cs typeface="+mj-cs"/>
            </a:endParaRPr>
          </a:p>
          <a:p>
            <a:endParaRPr lang="en-US" dirty="0">
              <a:solidFill>
                <a:srgbClr val="253746"/>
              </a:solidFill>
              <a:latin typeface="+mj-lt"/>
              <a:ea typeface="+mj-ea"/>
              <a:cs typeface="+mj-cs"/>
            </a:endParaRPr>
          </a:p>
          <a:p>
            <a:r>
              <a:rPr lang="en-US" dirty="0">
                <a:solidFill>
                  <a:srgbClr val="253746"/>
                </a:solidFill>
                <a:latin typeface="+mj-lt"/>
                <a:ea typeface="+mj-ea"/>
                <a:cs typeface="+mj-cs"/>
                <a:hlinkClick r:id="rId5">
                  <a:extLst>
                    <a:ext uri="{A12FA001-AC4F-418D-AE19-62706E023703}">
                      <ahyp:hlinkClr xmlns:ahyp="http://schemas.microsoft.com/office/drawing/2018/hyperlinkcolor" val="tx"/>
                    </a:ext>
                  </a:extLst>
                </a:hlinkClick>
              </a:rPr>
              <a:t>Lender FAQ</a:t>
            </a:r>
            <a:endParaRPr lang="en-US" dirty="0">
              <a:solidFill>
                <a:srgbClr val="253746"/>
              </a:solidFill>
              <a:latin typeface="+mj-lt"/>
              <a:ea typeface="+mj-ea"/>
              <a:cs typeface="+mj-cs"/>
            </a:endParaRPr>
          </a:p>
          <a:p>
            <a:endParaRPr lang="en-US" dirty="0">
              <a:latin typeface="+mj-lt"/>
              <a:ea typeface="+mj-ea"/>
              <a:cs typeface="+mj-cs"/>
            </a:endParaRPr>
          </a:p>
          <a:p>
            <a:endParaRPr lang="en-US" dirty="0">
              <a:latin typeface="+mj-lt"/>
              <a:ea typeface="+mj-ea"/>
              <a:cs typeface="+mj-cs"/>
            </a:endParaRPr>
          </a:p>
          <a:p>
            <a:endParaRPr lang="en-US" dirty="0">
              <a:latin typeface="+mj-lt"/>
              <a:ea typeface="+mj-ea"/>
              <a:cs typeface="+mj-cs"/>
            </a:endParaRPr>
          </a:p>
          <a:p>
            <a:pPr lvl="1"/>
            <a:endParaRPr lang="en-US" dirty="0"/>
          </a:p>
          <a:p>
            <a:pPr lvl="1"/>
            <a:endParaRPr lang="en-US" dirty="0"/>
          </a:p>
        </p:txBody>
      </p:sp>
    </p:spTree>
    <p:extLst>
      <p:ext uri="{BB962C8B-B14F-4D97-AF65-F5344CB8AC3E}">
        <p14:creationId xmlns:p14="http://schemas.microsoft.com/office/powerpoint/2010/main" val="2875980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036FD-F752-3FCE-90E6-F6778515AB11}"/>
              </a:ext>
            </a:extLst>
          </p:cNvPr>
          <p:cNvSpPr>
            <a:spLocks noGrp="1"/>
          </p:cNvSpPr>
          <p:nvPr>
            <p:ph type="title"/>
          </p:nvPr>
        </p:nvSpPr>
        <p:spPr>
          <a:xfrm>
            <a:off x="838200" y="629813"/>
            <a:ext cx="10515600" cy="1009934"/>
          </a:xfrm>
        </p:spPr>
        <p:txBody>
          <a:bodyPr/>
          <a:lstStyle/>
          <a:p>
            <a:r>
              <a:rPr lang="en-US" dirty="0"/>
              <a:t>Reserving a Loan</a:t>
            </a:r>
          </a:p>
        </p:txBody>
      </p:sp>
      <p:sp>
        <p:nvSpPr>
          <p:cNvPr id="3" name="Content Placeholder 2">
            <a:extLst>
              <a:ext uri="{FF2B5EF4-FFF2-40B4-BE49-F238E27FC236}">
                <a16:creationId xmlns:a16="http://schemas.microsoft.com/office/drawing/2014/main" id="{7999629D-0ACA-53B2-1BB9-5D1B41EC309F}"/>
              </a:ext>
            </a:extLst>
          </p:cNvPr>
          <p:cNvSpPr>
            <a:spLocks noGrp="1"/>
          </p:cNvSpPr>
          <p:nvPr>
            <p:ph idx="1"/>
          </p:nvPr>
        </p:nvSpPr>
        <p:spPr>
          <a:xfrm>
            <a:off x="838200" y="2177183"/>
            <a:ext cx="10515600" cy="4051004"/>
          </a:xfrm>
        </p:spPr>
        <p:txBody>
          <a:bodyPr>
            <a:normAutofit/>
          </a:bodyPr>
          <a:lstStyle/>
          <a:p>
            <a:r>
              <a:rPr lang="en-US" dirty="0">
                <a:latin typeface="+mj-lt"/>
                <a:ea typeface="+mj-ea"/>
                <a:cs typeface="+mj-cs"/>
              </a:rPr>
              <a:t>All reservations must be made through MHC’s Online Reservation Site.  Lender login is found on the home page or on any Program Lender Resources links.</a:t>
            </a:r>
          </a:p>
          <a:p>
            <a:endParaRPr lang="en-US" dirty="0">
              <a:latin typeface="+mj-lt"/>
              <a:ea typeface="+mj-ea"/>
              <a:cs typeface="+mj-cs"/>
            </a:endParaRPr>
          </a:p>
          <a:p>
            <a:r>
              <a:rPr lang="en-US" dirty="0">
                <a:latin typeface="+mj-lt"/>
                <a:ea typeface="+mj-ea"/>
                <a:cs typeface="+mj-cs"/>
              </a:rPr>
              <a:t>MHC will accept a new reservation 365 days of the year</a:t>
            </a:r>
          </a:p>
          <a:p>
            <a:pPr marL="0" indent="0">
              <a:buNone/>
            </a:pPr>
            <a:endParaRPr lang="en-US" dirty="0">
              <a:latin typeface="+mj-lt"/>
              <a:ea typeface="+mj-ea"/>
              <a:cs typeface="+mj-cs"/>
            </a:endParaRPr>
          </a:p>
          <a:p>
            <a:r>
              <a:rPr lang="en-US" dirty="0">
                <a:latin typeface="+mj-lt"/>
                <a:ea typeface="+mj-ea"/>
                <a:cs typeface="+mj-cs"/>
              </a:rPr>
              <a:t>Once the loan is reserved with MHC, then the lender needs to lock the loan with their bond servicer.</a:t>
            </a:r>
          </a:p>
          <a:p>
            <a:endParaRPr lang="en-US" dirty="0"/>
          </a:p>
        </p:txBody>
      </p:sp>
    </p:spTree>
    <p:extLst>
      <p:ext uri="{BB962C8B-B14F-4D97-AF65-F5344CB8AC3E}">
        <p14:creationId xmlns:p14="http://schemas.microsoft.com/office/powerpoint/2010/main" val="2758106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DC0B7-4A0B-80E1-6BDB-2D10FB742862}"/>
              </a:ext>
            </a:extLst>
          </p:cNvPr>
          <p:cNvSpPr>
            <a:spLocks noGrp="1"/>
          </p:cNvSpPr>
          <p:nvPr>
            <p:ph type="title"/>
          </p:nvPr>
        </p:nvSpPr>
        <p:spPr>
          <a:xfrm>
            <a:off x="838200" y="629813"/>
            <a:ext cx="10515600" cy="1009934"/>
          </a:xfrm>
        </p:spPr>
        <p:txBody>
          <a:bodyPr/>
          <a:lstStyle/>
          <a:p>
            <a:r>
              <a:rPr lang="en-US" dirty="0"/>
              <a:t>Reserving a Loan</a:t>
            </a:r>
          </a:p>
        </p:txBody>
      </p:sp>
      <p:sp>
        <p:nvSpPr>
          <p:cNvPr id="3" name="Content Placeholder 2">
            <a:extLst>
              <a:ext uri="{FF2B5EF4-FFF2-40B4-BE49-F238E27FC236}">
                <a16:creationId xmlns:a16="http://schemas.microsoft.com/office/drawing/2014/main" id="{E622DD90-9BB8-E3D7-0443-30B7EAFD90D7}"/>
              </a:ext>
            </a:extLst>
          </p:cNvPr>
          <p:cNvSpPr>
            <a:spLocks noGrp="1"/>
          </p:cNvSpPr>
          <p:nvPr>
            <p:ph idx="1"/>
          </p:nvPr>
        </p:nvSpPr>
        <p:spPr>
          <a:xfrm>
            <a:off x="838200" y="1787039"/>
            <a:ext cx="10515600" cy="4051004"/>
          </a:xfrm>
        </p:spPr>
        <p:txBody>
          <a:bodyPr>
            <a:normAutofit fontScale="55000" lnSpcReduction="20000"/>
          </a:bodyPr>
          <a:lstStyle/>
          <a:p>
            <a:r>
              <a:rPr lang="en-US" sz="4400" dirty="0">
                <a:latin typeface="+mj-lt"/>
                <a:ea typeface="+mj-ea"/>
                <a:cs typeface="+mj-cs"/>
              </a:rPr>
              <a:t>Rates are subject to change daily. </a:t>
            </a:r>
            <a:r>
              <a:rPr lang="en-US" sz="4400" dirty="0">
                <a:latin typeface="+mj-lt"/>
                <a:ea typeface="+mj-ea"/>
                <a:cs typeface="+mj-cs"/>
                <a:hlinkClick r:id="rId2">
                  <a:extLst>
                    <a:ext uri="{A12FA001-AC4F-418D-AE19-62706E023703}">
                      <ahyp:hlinkClr xmlns:ahyp="http://schemas.microsoft.com/office/drawing/2018/hyperlinkcolor" val="tx"/>
                    </a:ext>
                  </a:extLst>
                </a:hlinkClick>
              </a:rPr>
              <a:t>MHC Daily Rates</a:t>
            </a:r>
            <a:endParaRPr lang="en-US" sz="4400" dirty="0">
              <a:latin typeface="+mj-lt"/>
              <a:ea typeface="+mj-ea"/>
              <a:cs typeface="+mj-cs"/>
            </a:endParaRPr>
          </a:p>
          <a:p>
            <a:endParaRPr lang="en-US" sz="4400" dirty="0">
              <a:latin typeface="+mj-lt"/>
              <a:ea typeface="+mj-ea"/>
              <a:cs typeface="+mj-cs"/>
            </a:endParaRPr>
          </a:p>
          <a:p>
            <a:r>
              <a:rPr lang="en-US" sz="4400" dirty="0">
                <a:latin typeface="+mj-lt"/>
                <a:ea typeface="+mj-ea"/>
                <a:cs typeface="+mj-cs"/>
              </a:rPr>
              <a:t>Daily rates are available for: </a:t>
            </a:r>
          </a:p>
          <a:p>
            <a:pPr lvl="1"/>
            <a:r>
              <a:rPr lang="en-US" sz="4400" dirty="0">
                <a:latin typeface="+mj-lt"/>
                <a:ea typeface="+mj-ea"/>
                <a:cs typeface="+mj-cs"/>
              </a:rPr>
              <a:t>45-day locks on existing/new (less than 12 months never occupied</a:t>
            </a:r>
          </a:p>
          <a:p>
            <a:pPr lvl="1"/>
            <a:r>
              <a:rPr lang="en-US" sz="4400" dirty="0">
                <a:latin typeface="+mj-lt"/>
                <a:ea typeface="+mj-ea"/>
                <a:cs typeface="+mj-cs"/>
              </a:rPr>
              <a:t>120-day locks on proposed construction</a:t>
            </a:r>
          </a:p>
          <a:p>
            <a:pPr lvl="1"/>
            <a:endParaRPr lang="en-US" sz="4400" dirty="0">
              <a:latin typeface="+mj-lt"/>
              <a:ea typeface="+mj-ea"/>
              <a:cs typeface="+mj-cs"/>
            </a:endParaRPr>
          </a:p>
          <a:p>
            <a:r>
              <a:rPr lang="en-US" sz="4400" dirty="0">
                <a:latin typeface="+mj-lt"/>
                <a:ea typeface="+mj-ea"/>
                <a:cs typeface="+mj-cs"/>
              </a:rPr>
              <a:t>Reservations can be extended for 30 days at the cost of $50</a:t>
            </a:r>
          </a:p>
          <a:p>
            <a:pPr marL="0" indent="0">
              <a:buNone/>
            </a:pPr>
            <a:r>
              <a:rPr lang="en-US" sz="3800" i="1" dirty="0">
                <a:latin typeface="+mj-lt"/>
                <a:ea typeface="+mj-ea"/>
                <a:cs typeface="+mj-cs"/>
              </a:rPr>
              <a:t>The fee will be paid through MHC’s website and the receipt and Notification of Change form must be uploaded to the reserved MHC loan</a:t>
            </a:r>
          </a:p>
        </p:txBody>
      </p:sp>
    </p:spTree>
    <p:extLst>
      <p:ext uri="{BB962C8B-B14F-4D97-AF65-F5344CB8AC3E}">
        <p14:creationId xmlns:p14="http://schemas.microsoft.com/office/powerpoint/2010/main" val="749340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D4CCB-933A-36FF-E20D-A82F00F22634}"/>
              </a:ext>
            </a:extLst>
          </p:cNvPr>
          <p:cNvSpPr>
            <a:spLocks noGrp="1"/>
          </p:cNvSpPr>
          <p:nvPr>
            <p:ph type="title"/>
          </p:nvPr>
        </p:nvSpPr>
        <p:spPr>
          <a:xfrm>
            <a:off x="838200" y="629813"/>
            <a:ext cx="10515600" cy="1009934"/>
          </a:xfrm>
        </p:spPr>
        <p:txBody>
          <a:bodyPr/>
          <a:lstStyle/>
          <a:p>
            <a:r>
              <a:rPr lang="en-US" dirty="0"/>
              <a:t>Reserving a Loan</a:t>
            </a:r>
          </a:p>
        </p:txBody>
      </p:sp>
      <p:sp>
        <p:nvSpPr>
          <p:cNvPr id="3" name="Content Placeholder 2">
            <a:extLst>
              <a:ext uri="{FF2B5EF4-FFF2-40B4-BE49-F238E27FC236}">
                <a16:creationId xmlns:a16="http://schemas.microsoft.com/office/drawing/2014/main" id="{FDAB4124-CF8F-EC63-C34E-6853941F5B9D}"/>
              </a:ext>
            </a:extLst>
          </p:cNvPr>
          <p:cNvSpPr>
            <a:spLocks noGrp="1"/>
          </p:cNvSpPr>
          <p:nvPr>
            <p:ph idx="1"/>
          </p:nvPr>
        </p:nvSpPr>
        <p:spPr>
          <a:xfrm>
            <a:off x="838200" y="1871395"/>
            <a:ext cx="10515600" cy="4588440"/>
          </a:xfrm>
        </p:spPr>
        <p:txBody>
          <a:bodyPr>
            <a:normAutofit fontScale="55000" lnSpcReduction="20000"/>
          </a:bodyPr>
          <a:lstStyle/>
          <a:p>
            <a:r>
              <a:rPr lang="en-US" sz="4400" dirty="0">
                <a:latin typeface="+mj-lt"/>
                <a:ea typeface="+mj-ea"/>
                <a:cs typeface="+mj-cs"/>
              </a:rPr>
              <a:t>Lender reserves only the 1st mortgage loan on MHC’s system and then has 10-calendar days to upload the Reservation Pkg. documents to MHC or the loan may be canceled at MHCs discretion.</a:t>
            </a:r>
          </a:p>
          <a:p>
            <a:endParaRPr lang="en-US" sz="4400" dirty="0">
              <a:latin typeface="+mj-lt"/>
              <a:ea typeface="+mj-ea"/>
              <a:cs typeface="+mj-cs"/>
            </a:endParaRPr>
          </a:p>
          <a:p>
            <a:r>
              <a:rPr lang="en-US" sz="4400" dirty="0">
                <a:latin typeface="+mj-lt"/>
                <a:ea typeface="+mj-ea"/>
                <a:cs typeface="+mj-cs"/>
              </a:rPr>
              <a:t>Lender processes 1003, 1st &amp; 2ND Mortgage LE/CD in lenders name.</a:t>
            </a:r>
          </a:p>
          <a:p>
            <a:endParaRPr lang="en-US" sz="4400" dirty="0">
              <a:latin typeface="+mj-lt"/>
              <a:ea typeface="+mj-ea"/>
              <a:cs typeface="+mj-cs"/>
            </a:endParaRPr>
          </a:p>
          <a:p>
            <a:r>
              <a:rPr lang="en-US" sz="4400" dirty="0">
                <a:latin typeface="+mj-lt"/>
                <a:ea typeface="+mj-ea"/>
                <a:cs typeface="+mj-cs"/>
              </a:rPr>
              <a:t>MHC is to be placed as Secondary Mortgagee on the HO Ins. Policy using the following information:</a:t>
            </a:r>
          </a:p>
          <a:p>
            <a:endParaRPr lang="en-US" sz="4400" dirty="0">
              <a:latin typeface="+mj-lt"/>
              <a:ea typeface="+mj-ea"/>
              <a:cs typeface="+mj-cs"/>
            </a:endParaRPr>
          </a:p>
          <a:p>
            <a:pPr marL="0" indent="0" algn="ctr">
              <a:buNone/>
            </a:pPr>
            <a:r>
              <a:rPr lang="en-US" sz="4400" dirty="0">
                <a:latin typeface="+mj-lt"/>
                <a:ea typeface="+mj-ea"/>
                <a:cs typeface="+mj-cs"/>
              </a:rPr>
              <a:t>	Mississippi Home Corporation</a:t>
            </a:r>
          </a:p>
          <a:p>
            <a:pPr marL="0" indent="0" algn="ctr">
              <a:buNone/>
            </a:pPr>
            <a:r>
              <a:rPr lang="en-US" sz="4400" dirty="0">
                <a:latin typeface="+mj-lt"/>
                <a:ea typeface="+mj-ea"/>
                <a:cs typeface="+mj-cs"/>
              </a:rPr>
              <a:t>735 Riverside Drive</a:t>
            </a:r>
          </a:p>
          <a:p>
            <a:pPr marL="0" indent="0" algn="ctr">
              <a:buNone/>
            </a:pPr>
            <a:r>
              <a:rPr lang="en-US" sz="4400" dirty="0">
                <a:latin typeface="+mj-lt"/>
                <a:ea typeface="+mj-ea"/>
                <a:cs typeface="+mj-cs"/>
              </a:rPr>
              <a:t>Jackson, MS 39202</a:t>
            </a:r>
          </a:p>
        </p:txBody>
      </p:sp>
    </p:spTree>
    <p:extLst>
      <p:ext uri="{BB962C8B-B14F-4D97-AF65-F5344CB8AC3E}">
        <p14:creationId xmlns:p14="http://schemas.microsoft.com/office/powerpoint/2010/main" val="361006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6A45B-5475-108F-2876-E3195E84DEF5}"/>
              </a:ext>
            </a:extLst>
          </p:cNvPr>
          <p:cNvSpPr>
            <a:spLocks noGrp="1"/>
          </p:cNvSpPr>
          <p:nvPr>
            <p:ph type="title"/>
          </p:nvPr>
        </p:nvSpPr>
        <p:spPr>
          <a:xfrm>
            <a:off x="838200" y="807438"/>
            <a:ext cx="10515600" cy="1009934"/>
          </a:xfrm>
        </p:spPr>
        <p:txBody>
          <a:bodyPr/>
          <a:lstStyle/>
          <a:p>
            <a:r>
              <a:rPr lang="en-US" dirty="0"/>
              <a:t>Reserving and Processing</a:t>
            </a:r>
          </a:p>
        </p:txBody>
      </p:sp>
      <p:sp>
        <p:nvSpPr>
          <p:cNvPr id="3" name="Content Placeholder 2">
            <a:extLst>
              <a:ext uri="{FF2B5EF4-FFF2-40B4-BE49-F238E27FC236}">
                <a16:creationId xmlns:a16="http://schemas.microsoft.com/office/drawing/2014/main" id="{5DBDF44F-9DF8-F831-BFDA-1A76B87A19D1}"/>
              </a:ext>
            </a:extLst>
          </p:cNvPr>
          <p:cNvSpPr>
            <a:spLocks noGrp="1"/>
          </p:cNvSpPr>
          <p:nvPr>
            <p:ph idx="1"/>
          </p:nvPr>
        </p:nvSpPr>
        <p:spPr>
          <a:xfrm>
            <a:off x="838200" y="1975868"/>
            <a:ext cx="10515600" cy="4410815"/>
          </a:xfrm>
        </p:spPr>
        <p:txBody>
          <a:bodyPr>
            <a:normAutofit fontScale="55000" lnSpcReduction="20000"/>
          </a:bodyPr>
          <a:lstStyle/>
          <a:p>
            <a:r>
              <a:rPr lang="en-US" sz="2800" dirty="0">
                <a:solidFill>
                  <a:schemeClr val="tx1"/>
                </a:solidFill>
                <a:latin typeface="Franklin Gothic Demi Cond" panose="020B0706030402020204" pitchFamily="34" charset="0"/>
              </a:rPr>
              <a:t> </a:t>
            </a:r>
            <a:r>
              <a:rPr lang="en-US" sz="4400" dirty="0">
                <a:latin typeface="+mj-lt"/>
                <a:ea typeface="+mj-ea"/>
                <a:cs typeface="+mj-cs"/>
              </a:rPr>
              <a:t>Lender scans and uploads required file doc.’s per the program Checklist:</a:t>
            </a:r>
          </a:p>
          <a:p>
            <a:pPr marL="0" indent="0">
              <a:buNone/>
            </a:pPr>
            <a:endParaRPr lang="en-US" sz="4400" dirty="0">
              <a:latin typeface="+mj-lt"/>
              <a:ea typeface="+mj-ea"/>
              <a:cs typeface="+mj-cs"/>
            </a:endParaRPr>
          </a:p>
          <a:p>
            <a:pPr lvl="1"/>
            <a:r>
              <a:rPr lang="en-US" sz="4400" dirty="0">
                <a:latin typeface="+mj-lt"/>
                <a:ea typeface="+mj-ea"/>
                <a:cs typeface="+mj-cs"/>
              </a:rPr>
              <a:t>Reservation Package</a:t>
            </a:r>
          </a:p>
          <a:p>
            <a:pPr lvl="1"/>
            <a:r>
              <a:rPr lang="en-US" sz="4400" dirty="0">
                <a:latin typeface="+mj-lt"/>
                <a:ea typeface="+mj-ea"/>
                <a:cs typeface="+mj-cs"/>
              </a:rPr>
              <a:t>Compliance Package*</a:t>
            </a:r>
          </a:p>
          <a:p>
            <a:pPr lvl="1"/>
            <a:r>
              <a:rPr lang="en-US" sz="4400" dirty="0">
                <a:latin typeface="+mj-lt"/>
                <a:ea typeface="+mj-ea"/>
                <a:cs typeface="+mj-cs"/>
              </a:rPr>
              <a:t>Purchase Certification package, excluding original final documents which are mailed to MHC’s Single-Family Department </a:t>
            </a:r>
          </a:p>
          <a:p>
            <a:pPr lvl="2"/>
            <a:endParaRPr lang="en-US" sz="3600" dirty="0">
              <a:latin typeface="+mj-lt"/>
              <a:ea typeface="+mj-ea"/>
              <a:cs typeface="+mj-cs"/>
            </a:endParaRPr>
          </a:p>
          <a:p>
            <a:pPr marL="0" indent="0">
              <a:buNone/>
            </a:pPr>
            <a:r>
              <a:rPr lang="en-US" sz="4400" dirty="0">
                <a:latin typeface="+mj-lt"/>
                <a:ea typeface="+mj-ea"/>
                <a:cs typeface="+mj-cs"/>
              </a:rPr>
              <a:t>*If there are any loan conditions found during MHCs Compliance Review those must be satisfied prior to MHC approval. An email will be sent to the email address attached to the person who reserved the loan to notify them there are conditions. An additional 3-business day turnaround will apply once conditions are uploaded. </a:t>
            </a:r>
          </a:p>
          <a:p>
            <a:pPr marL="0" indent="0">
              <a:buNone/>
            </a:pPr>
            <a:endParaRPr lang="en-US" sz="4400" dirty="0">
              <a:latin typeface="+mj-lt"/>
              <a:ea typeface="+mj-ea"/>
              <a:cs typeface="+mj-cs"/>
            </a:endParaRPr>
          </a:p>
          <a:p>
            <a:pPr lvl="1"/>
            <a:endParaRPr lang="en-US" sz="4400" dirty="0">
              <a:latin typeface="+mj-lt"/>
              <a:ea typeface="+mj-ea"/>
              <a:cs typeface="+mj-cs"/>
            </a:endParaRPr>
          </a:p>
          <a:p>
            <a:pPr marL="457200" lvl="1" indent="0">
              <a:buNone/>
            </a:pPr>
            <a:endParaRPr lang="en-US" sz="4400" dirty="0">
              <a:latin typeface="+mj-lt"/>
              <a:ea typeface="+mj-ea"/>
              <a:cs typeface="+mj-cs"/>
            </a:endParaRPr>
          </a:p>
          <a:p>
            <a:pPr marL="457200" lvl="1" indent="0">
              <a:buNone/>
            </a:pPr>
            <a:endParaRPr lang="en-US" sz="4400" dirty="0">
              <a:latin typeface="+mj-lt"/>
              <a:ea typeface="+mj-ea"/>
              <a:cs typeface="+mj-cs"/>
            </a:endParaRPr>
          </a:p>
        </p:txBody>
      </p:sp>
    </p:spTree>
    <p:extLst>
      <p:ext uri="{BB962C8B-B14F-4D97-AF65-F5344CB8AC3E}">
        <p14:creationId xmlns:p14="http://schemas.microsoft.com/office/powerpoint/2010/main" val="2588046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25A9B-1E84-F456-FA39-43C758464632}"/>
              </a:ext>
            </a:extLst>
          </p:cNvPr>
          <p:cNvSpPr>
            <a:spLocks noGrp="1"/>
          </p:cNvSpPr>
          <p:nvPr>
            <p:ph type="title"/>
          </p:nvPr>
        </p:nvSpPr>
        <p:spPr>
          <a:xfrm>
            <a:off x="838200" y="844014"/>
            <a:ext cx="10515600" cy="1009934"/>
          </a:xfrm>
        </p:spPr>
        <p:txBody>
          <a:bodyPr/>
          <a:lstStyle/>
          <a:p>
            <a:r>
              <a:rPr lang="en-US" dirty="0"/>
              <a:t>Reserving and Processing	</a:t>
            </a:r>
          </a:p>
        </p:txBody>
      </p:sp>
      <p:sp>
        <p:nvSpPr>
          <p:cNvPr id="3" name="Content Placeholder 2">
            <a:extLst>
              <a:ext uri="{FF2B5EF4-FFF2-40B4-BE49-F238E27FC236}">
                <a16:creationId xmlns:a16="http://schemas.microsoft.com/office/drawing/2014/main" id="{86809492-8958-08C6-C5B8-D8E3C22FC77C}"/>
              </a:ext>
            </a:extLst>
          </p:cNvPr>
          <p:cNvSpPr>
            <a:spLocks noGrp="1"/>
          </p:cNvSpPr>
          <p:nvPr>
            <p:ph idx="1"/>
          </p:nvPr>
        </p:nvSpPr>
        <p:spPr/>
        <p:txBody>
          <a:bodyPr>
            <a:normAutofit/>
          </a:bodyPr>
          <a:lstStyle/>
          <a:p>
            <a:r>
              <a:rPr lang="en-US" sz="3200" dirty="0">
                <a:latin typeface="+mj-lt"/>
                <a:ea typeface="+mj-ea"/>
                <a:cs typeface="+mj-cs"/>
              </a:rPr>
              <a:t>MHC will accept E-Signatures on all program documents </a:t>
            </a:r>
            <a:r>
              <a:rPr lang="en-US" sz="3200" b="1" dirty="0">
                <a:latin typeface="+mj-lt"/>
                <a:ea typeface="+mj-ea"/>
                <a:cs typeface="+mj-cs"/>
              </a:rPr>
              <a:t>EXCEPT:</a:t>
            </a:r>
            <a:r>
              <a:rPr lang="en-US" sz="3200" dirty="0">
                <a:latin typeface="+mj-lt"/>
                <a:ea typeface="+mj-ea"/>
                <a:cs typeface="+mj-cs"/>
              </a:rPr>
              <a:t> </a:t>
            </a:r>
          </a:p>
          <a:p>
            <a:pPr lvl="2"/>
            <a:r>
              <a:rPr lang="en-US" sz="3200" dirty="0">
                <a:latin typeface="+mj-lt"/>
                <a:ea typeface="+mj-ea"/>
                <a:cs typeface="+mj-cs"/>
              </a:rPr>
              <a:t>Second Mortgage Note and Deed of Trust</a:t>
            </a:r>
          </a:p>
          <a:p>
            <a:pPr marL="914400" lvl="2" indent="0" algn="ctr">
              <a:buNone/>
            </a:pPr>
            <a:endParaRPr lang="en-US" sz="3200" dirty="0">
              <a:latin typeface="+mj-lt"/>
              <a:ea typeface="+mj-ea"/>
              <a:cs typeface="+mj-cs"/>
            </a:endParaRPr>
          </a:p>
          <a:p>
            <a:r>
              <a:rPr lang="en-US" sz="3200" dirty="0">
                <a:latin typeface="+mj-lt"/>
                <a:ea typeface="+mj-ea"/>
                <a:cs typeface="+mj-cs"/>
              </a:rPr>
              <a:t>Please be sure to provide the E-Signature Authorization Form with your document packet</a:t>
            </a:r>
          </a:p>
          <a:p>
            <a:endParaRPr lang="en-US" dirty="0"/>
          </a:p>
          <a:p>
            <a:endParaRPr lang="en-US" dirty="0"/>
          </a:p>
          <a:p>
            <a:pPr lvl="1"/>
            <a:endParaRPr lang="en-US" dirty="0"/>
          </a:p>
        </p:txBody>
      </p:sp>
    </p:spTree>
    <p:extLst>
      <p:ext uri="{BB962C8B-B14F-4D97-AF65-F5344CB8AC3E}">
        <p14:creationId xmlns:p14="http://schemas.microsoft.com/office/powerpoint/2010/main" val="2194511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65D26-7788-035D-ED96-74A0ABD7DA97}"/>
              </a:ext>
            </a:extLst>
          </p:cNvPr>
          <p:cNvSpPr>
            <a:spLocks noGrp="1"/>
          </p:cNvSpPr>
          <p:nvPr>
            <p:ph type="title"/>
          </p:nvPr>
        </p:nvSpPr>
        <p:spPr/>
        <p:txBody>
          <a:bodyPr/>
          <a:lstStyle/>
          <a:p>
            <a:r>
              <a:rPr lang="en-US" dirty="0"/>
              <a:t>Reserving and Processing</a:t>
            </a:r>
          </a:p>
        </p:txBody>
      </p:sp>
      <p:sp>
        <p:nvSpPr>
          <p:cNvPr id="3" name="Content Placeholder 2">
            <a:extLst>
              <a:ext uri="{FF2B5EF4-FFF2-40B4-BE49-F238E27FC236}">
                <a16:creationId xmlns:a16="http://schemas.microsoft.com/office/drawing/2014/main" id="{D7E0F697-28A9-E5C3-B31E-C4639D87A06C}"/>
              </a:ext>
            </a:extLst>
          </p:cNvPr>
          <p:cNvSpPr>
            <a:spLocks noGrp="1"/>
          </p:cNvSpPr>
          <p:nvPr>
            <p:ph idx="1"/>
          </p:nvPr>
        </p:nvSpPr>
        <p:spPr/>
        <p:txBody>
          <a:bodyPr>
            <a:normAutofit fontScale="55000" lnSpcReduction="20000"/>
          </a:bodyPr>
          <a:lstStyle/>
          <a:p>
            <a:r>
              <a:rPr lang="en-US" sz="4400" dirty="0">
                <a:latin typeface="+mj-lt"/>
                <a:ea typeface="+mj-ea"/>
                <a:cs typeface="+mj-cs"/>
              </a:rPr>
              <a:t>After MHC Commitment approval (within 3-business days) an email will be sent to the email address attached to the person who reserved the loan to notify them the loan has been approved.</a:t>
            </a:r>
          </a:p>
          <a:p>
            <a:endParaRPr lang="en-US" sz="4400" dirty="0">
              <a:latin typeface="+mj-lt"/>
              <a:ea typeface="+mj-ea"/>
              <a:cs typeface="+mj-cs"/>
            </a:endParaRPr>
          </a:p>
          <a:p>
            <a:r>
              <a:rPr lang="en-US" sz="4400" dirty="0">
                <a:latin typeface="+mj-lt"/>
                <a:ea typeface="+mj-ea"/>
                <a:cs typeface="+mj-cs"/>
              </a:rPr>
              <a:t>Within 30-calendar days from closing the Lender scans &amp; uploads required Purchase Certification (PC) package doc.’s, following delivery guidelines found on the MRB Checklist.</a:t>
            </a:r>
          </a:p>
          <a:p>
            <a:endParaRPr lang="en-US" sz="4400" dirty="0">
              <a:latin typeface="+mj-lt"/>
              <a:ea typeface="+mj-ea"/>
              <a:cs typeface="+mj-cs"/>
            </a:endParaRPr>
          </a:p>
          <a:p>
            <a:r>
              <a:rPr lang="en-US" sz="4400" dirty="0">
                <a:latin typeface="+mj-lt"/>
                <a:ea typeface="+mj-ea"/>
                <a:cs typeface="+mj-cs"/>
              </a:rPr>
              <a:t>Lender will then print the PC after MHC has updated the loan status to Purchase Certification and provide to the MRB Servicer.</a:t>
            </a:r>
          </a:p>
          <a:p>
            <a:endParaRPr lang="en-US" dirty="0"/>
          </a:p>
        </p:txBody>
      </p:sp>
    </p:spTree>
    <p:extLst>
      <p:ext uri="{BB962C8B-B14F-4D97-AF65-F5344CB8AC3E}">
        <p14:creationId xmlns:p14="http://schemas.microsoft.com/office/powerpoint/2010/main" val="1283132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3FB2F-5B4E-D1AB-33E4-977CEE11A16D}"/>
              </a:ext>
            </a:extLst>
          </p:cNvPr>
          <p:cNvSpPr>
            <a:spLocks noGrp="1"/>
          </p:cNvSpPr>
          <p:nvPr>
            <p:ph type="title"/>
          </p:nvPr>
        </p:nvSpPr>
        <p:spPr/>
        <p:txBody>
          <a:bodyPr/>
          <a:lstStyle/>
          <a:p>
            <a:r>
              <a:rPr lang="en-US" dirty="0"/>
              <a:t>Reserving and Processing</a:t>
            </a:r>
          </a:p>
        </p:txBody>
      </p:sp>
      <p:sp>
        <p:nvSpPr>
          <p:cNvPr id="3" name="Content Placeholder 2">
            <a:extLst>
              <a:ext uri="{FF2B5EF4-FFF2-40B4-BE49-F238E27FC236}">
                <a16:creationId xmlns:a16="http://schemas.microsoft.com/office/drawing/2014/main" id="{18460CC1-CBB5-3CC0-82DE-B8B952119D90}"/>
              </a:ext>
            </a:extLst>
          </p:cNvPr>
          <p:cNvSpPr>
            <a:spLocks noGrp="1"/>
          </p:cNvSpPr>
          <p:nvPr>
            <p:ph idx="1"/>
          </p:nvPr>
        </p:nvSpPr>
        <p:spPr/>
        <p:txBody>
          <a:bodyPr>
            <a:normAutofit fontScale="70000" lnSpcReduction="20000"/>
          </a:bodyPr>
          <a:lstStyle/>
          <a:p>
            <a:r>
              <a:rPr lang="en-US" sz="4400" dirty="0">
                <a:latin typeface="+mj-lt"/>
                <a:ea typeface="+mj-ea"/>
                <a:cs typeface="+mj-cs"/>
              </a:rPr>
              <a:t>The program Checklist must be followed when uploading documents for the Reservation, Compliance &amp; Purchase Certification Packages for MHC review. </a:t>
            </a:r>
            <a:r>
              <a:rPr lang="en-US" sz="3200" i="1" dirty="0">
                <a:latin typeface="+mj-lt"/>
                <a:ea typeface="+mj-ea"/>
                <a:cs typeface="+mj-cs"/>
              </a:rPr>
              <a:t>Checklist is found online when reserving the loan.</a:t>
            </a:r>
          </a:p>
          <a:p>
            <a:endParaRPr lang="en-US" sz="4400" dirty="0">
              <a:latin typeface="+mj-lt"/>
              <a:ea typeface="+mj-ea"/>
              <a:cs typeface="+mj-cs"/>
            </a:endParaRPr>
          </a:p>
          <a:p>
            <a:r>
              <a:rPr lang="en-US" sz="4400" dirty="0">
                <a:latin typeface="+mj-lt"/>
                <a:ea typeface="+mj-ea"/>
                <a:cs typeface="+mj-cs"/>
              </a:rPr>
              <a:t>Reservation package documents are due within ten calendar days from date of reservation</a:t>
            </a:r>
          </a:p>
          <a:p>
            <a:pPr lvl="1"/>
            <a:r>
              <a:rPr lang="en-US" sz="4000" dirty="0">
                <a:latin typeface="+mj-lt"/>
                <a:ea typeface="+mj-ea"/>
                <a:cs typeface="+mj-cs"/>
              </a:rPr>
              <a:t>Due within 45 days on Existing/new or 120 days for proposed construction loans</a:t>
            </a:r>
          </a:p>
          <a:p>
            <a:endParaRPr lang="en-US" dirty="0"/>
          </a:p>
        </p:txBody>
      </p:sp>
    </p:spTree>
    <p:extLst>
      <p:ext uri="{BB962C8B-B14F-4D97-AF65-F5344CB8AC3E}">
        <p14:creationId xmlns:p14="http://schemas.microsoft.com/office/powerpoint/2010/main" val="4152461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DF0D1-CFC9-62D4-A91C-EBE2293CBEED}"/>
              </a:ext>
            </a:extLst>
          </p:cNvPr>
          <p:cNvSpPr>
            <a:spLocks noGrp="1"/>
          </p:cNvSpPr>
          <p:nvPr>
            <p:ph type="title"/>
          </p:nvPr>
        </p:nvSpPr>
        <p:spPr/>
        <p:txBody>
          <a:bodyPr/>
          <a:lstStyle/>
          <a:p>
            <a:r>
              <a:rPr lang="en-US" dirty="0"/>
              <a:t>Reserving and Processing</a:t>
            </a:r>
          </a:p>
        </p:txBody>
      </p:sp>
      <p:sp>
        <p:nvSpPr>
          <p:cNvPr id="3" name="Content Placeholder 2">
            <a:extLst>
              <a:ext uri="{FF2B5EF4-FFF2-40B4-BE49-F238E27FC236}">
                <a16:creationId xmlns:a16="http://schemas.microsoft.com/office/drawing/2014/main" id="{663B0A2A-BAE9-95A3-8C5C-1994C2273E14}"/>
              </a:ext>
            </a:extLst>
          </p:cNvPr>
          <p:cNvSpPr>
            <a:spLocks noGrp="1"/>
          </p:cNvSpPr>
          <p:nvPr>
            <p:ph idx="1"/>
          </p:nvPr>
        </p:nvSpPr>
        <p:spPr>
          <a:xfrm>
            <a:off x="838200" y="2177182"/>
            <a:ext cx="10515600" cy="4443073"/>
          </a:xfrm>
        </p:spPr>
        <p:txBody>
          <a:bodyPr>
            <a:normAutofit/>
          </a:bodyPr>
          <a:lstStyle/>
          <a:p>
            <a:pPr marL="0" indent="0">
              <a:spcBef>
                <a:spcPct val="0"/>
              </a:spcBef>
              <a:buNone/>
            </a:pPr>
            <a:r>
              <a:rPr lang="en-US" sz="2400" b="1" dirty="0">
                <a:latin typeface="+mj-lt"/>
                <a:ea typeface="+mj-ea"/>
                <a:cs typeface="+mj-cs"/>
              </a:rPr>
              <a:t>Credit report and Fraud Guard </a:t>
            </a:r>
            <a:r>
              <a:rPr lang="en-US" sz="2400" dirty="0">
                <a:latin typeface="+mj-lt"/>
                <a:ea typeface="+mj-ea"/>
                <a:cs typeface="+mj-cs"/>
              </a:rPr>
              <a:t>or equivalent report, will be reviewed by MHC &amp; the Lender to determine if the IRS homebuyer compliance guidelines are met regarding no homeownership interest in the prior 3 years.  The Fraud Guard must include the Ownership/Occupancy Modules. </a:t>
            </a:r>
          </a:p>
          <a:p>
            <a:pPr marL="0" indent="0">
              <a:spcBef>
                <a:spcPct val="0"/>
              </a:spcBef>
              <a:buNone/>
            </a:pPr>
            <a:r>
              <a:rPr lang="en-US" sz="2400" dirty="0">
                <a:latin typeface="+mj-lt"/>
                <a:ea typeface="+mj-ea"/>
                <a:cs typeface="+mj-cs"/>
              </a:rPr>
              <a:t> </a:t>
            </a:r>
          </a:p>
          <a:p>
            <a:pPr marL="0" indent="0">
              <a:spcBef>
                <a:spcPct val="0"/>
              </a:spcBef>
              <a:buNone/>
            </a:pPr>
            <a:r>
              <a:rPr lang="en-US" sz="2000" i="1" dirty="0">
                <a:latin typeface="+mj-lt"/>
                <a:ea typeface="+mj-ea"/>
                <a:cs typeface="+mj-cs"/>
              </a:rPr>
              <a:t>Note: The new Borrower Certification </a:t>
            </a:r>
            <a:r>
              <a:rPr lang="en-US" sz="2000" i="1" u="sng" dirty="0">
                <a:latin typeface="+mj-lt"/>
                <a:ea typeface="+mj-ea"/>
                <a:cs typeface="+mj-cs"/>
              </a:rPr>
              <a:t>does</a:t>
            </a:r>
            <a:r>
              <a:rPr lang="en-US" sz="2000" i="1" dirty="0">
                <a:latin typeface="+mj-lt"/>
                <a:ea typeface="+mj-ea"/>
                <a:cs typeface="+mj-cs"/>
              </a:rPr>
              <a:t> allow MHC to ask for 3-years tax returns on ALL household occupants in the event MHC isn’t satisfied with what is found on the Credit report &amp;/or Fraud Guard reports.</a:t>
            </a:r>
          </a:p>
          <a:p>
            <a:endParaRPr lang="en-US" dirty="0"/>
          </a:p>
        </p:txBody>
      </p:sp>
    </p:spTree>
    <p:extLst>
      <p:ext uri="{BB962C8B-B14F-4D97-AF65-F5344CB8AC3E}">
        <p14:creationId xmlns:p14="http://schemas.microsoft.com/office/powerpoint/2010/main" val="1447963392"/>
      </p:ext>
    </p:extLst>
  </p:cSld>
  <p:clrMapOvr>
    <a:masterClrMapping/>
  </p:clrMapOvr>
</p:sld>
</file>

<file path=ppt/theme/theme1.xml><?xml version="1.0" encoding="utf-8"?>
<a:theme xmlns:a="http://schemas.openxmlformats.org/drawingml/2006/main" name="Office Theme">
  <a:themeElements>
    <a:clrScheme name="MHC Colors">
      <a:dk1>
        <a:srgbClr val="253746"/>
      </a:dk1>
      <a:lt1>
        <a:srgbClr val="FFFFFF"/>
      </a:lt1>
      <a:dk2>
        <a:srgbClr val="004990"/>
      </a:dk2>
      <a:lt2>
        <a:srgbClr val="BFBFBF"/>
      </a:lt2>
      <a:accent1>
        <a:srgbClr val="526BA4"/>
      </a:accent1>
      <a:accent2>
        <a:srgbClr val="0FAD50"/>
      </a:accent2>
      <a:accent3>
        <a:srgbClr val="18AEA5"/>
      </a:accent3>
      <a:accent4>
        <a:srgbClr val="EE7008"/>
      </a:accent4>
      <a:accent5>
        <a:srgbClr val="385B6C"/>
      </a:accent5>
      <a:accent6>
        <a:srgbClr val="40BAD2"/>
      </a:accent6>
      <a:hlink>
        <a:srgbClr val="90BB23"/>
      </a:hlink>
      <a:folHlink>
        <a:srgbClr val="EE7008"/>
      </a:folHlink>
    </a:clrScheme>
    <a:fontScheme name="MHC Template 2024">
      <a:majorFont>
        <a:latin typeface="Futura PT Bol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2989</TotalTime>
  <Words>655</Words>
  <Application>Microsoft Office PowerPoint</Application>
  <PresentationFormat>Widescreen</PresentationFormat>
  <Paragraphs>81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Franklin Gothic Demi Cond</vt:lpstr>
      <vt:lpstr>Futura PT Bold</vt:lpstr>
      <vt:lpstr>Office Theme</vt:lpstr>
      <vt:lpstr>Mississippi Home Corporation</vt:lpstr>
      <vt:lpstr>Reserving a Loan</vt:lpstr>
      <vt:lpstr>Reserving a Loan</vt:lpstr>
      <vt:lpstr>Reserving a Loan</vt:lpstr>
      <vt:lpstr>Reserving and Processing</vt:lpstr>
      <vt:lpstr>Reserving and Processing </vt:lpstr>
      <vt:lpstr>Reserving and Processing</vt:lpstr>
      <vt:lpstr>Reserving and Processing</vt:lpstr>
      <vt:lpstr>Reserving and Processing</vt:lpstr>
      <vt:lpstr>How can we help?</vt:lpstr>
      <vt:lpstr>Helpful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Brittany Sistrunk</dc:creator>
  <cp:lastModifiedBy>Macie Carney</cp:lastModifiedBy>
  <cp:revision>9</cp:revision>
  <dcterms:created xsi:type="dcterms:W3CDTF">2024-01-24T15:33:01Z</dcterms:created>
  <dcterms:modified xsi:type="dcterms:W3CDTF">2025-01-09T16:01:29Z</dcterms:modified>
</cp:coreProperties>
</file>