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710960E-AF3E-1327-2E7D-5492DA0E6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85" y="-17375"/>
            <a:ext cx="12254669" cy="3397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4BADF-64A8-32C0-DD37-D930126B1E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77846"/>
            <a:ext cx="9144000" cy="1852371"/>
          </a:xfrm>
        </p:spPr>
        <p:txBody>
          <a:bodyPr anchor="b"/>
          <a:lstStyle>
            <a:lvl1pPr algn="ctr">
              <a:defRPr sz="6000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B354C-9E76-C874-C89A-358F2C40E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2737"/>
            <a:ext cx="9144000" cy="685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A094-5303-2FBF-6199-36AC3879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17A5-D03E-DF49-FBF4-09AE192A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CB1F-8E10-ADB6-5701-1AA66B42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5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5AB9-C999-BB3C-D322-A7D21995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497"/>
            <a:ext cx="10515600" cy="1096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4358E-E29F-6D1B-C636-0A183470A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56987"/>
            <a:ext cx="10515600" cy="42199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80A1B-468F-3C16-9B54-37420B02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0F9F-6F95-EC55-E4FE-28EFB166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F456-1A34-C026-9862-72EB2C3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117102-4767-B522-F4EE-ADA47A671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6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3E5FD-184F-27EA-D7FB-FDE3E5C83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BE51F-D119-B366-4E57-C6FF0881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68AC-B061-BF44-747F-50608EC6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A2425-1150-D6C6-8BA9-4A9774EC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32F9-4F11-8994-40C7-0121C1CB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4BE9-885E-4136-4128-AF1601E8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086"/>
            <a:ext cx="10515600" cy="1009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75CD-50FD-4F7C-70AC-5E976AB0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83"/>
            <a:ext cx="10515600" cy="40510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907FF-1DD1-6F21-8D52-7AE6E982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812C-A4DF-1439-03FC-C8D7966D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9726-9A2F-2438-5E51-4F3E0FC6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5BC296-F5BE-C50D-F1DF-FEBDF9845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A30D-9003-FC13-5E25-119F64C3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16208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58F09-14D0-FC81-A8BA-8FCA37781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85737"/>
            <a:ext cx="10515600" cy="130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C37F-ADA8-2032-789F-21106A7D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7256-2A91-D40F-2950-49F64F87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0DF3-68EC-1793-1CEE-A70F86E1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259144-1BFC-7B71-130F-750E19A4A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85" y="-17375"/>
            <a:ext cx="12254669" cy="33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2002-1723-ECB5-6797-F18C2557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14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EDF3-1E0F-23E9-933B-E8B3D6F92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3361"/>
            <a:ext cx="5181600" cy="3963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89C85-9790-1BE8-A66A-1A7920255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3361"/>
            <a:ext cx="5181600" cy="3963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FBDD-92A0-6C9F-1455-B0BA9B35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F3606-AC95-669C-128A-655797BD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7DE43-209F-F8D2-0827-D5AAF448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20E7BB5-6BEA-5C6B-01B4-C4070E12B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9805-AA25-1DD6-5CA3-01C97FD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4270"/>
            <a:ext cx="10515600" cy="873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408FA-CD68-9553-6EC9-0C096CF1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80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1C41C-7C25-4F2C-18A1-E6C64A28B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837"/>
            <a:ext cx="5157787" cy="34208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A3908-412C-51E1-1087-3400C20F8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80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3208D-3A61-D3A6-8A1C-7B05E6F3D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837"/>
            <a:ext cx="5183188" cy="342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36E4C-BF2A-CDCE-5ABB-C01488F4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C7C5D-0F0F-1621-3774-902310E7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6C5C6-EC59-BD2C-1D1C-34ADF0E1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F3CF3E-9EB0-DF76-3CC7-540505CE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A3134BC-6D0B-BE1E-AFC3-861BE23C2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730" y="-17374"/>
            <a:ext cx="12280308" cy="3404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C2459F-CE29-47B3-CF0B-F8459CEE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362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983AA-F69A-CFC5-A5DA-305BCF83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765D4-A704-B4DD-CE84-D310C189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645C6-116B-6BA1-8C1E-C3D72B15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57DA2-57D5-0094-E0CF-3AC0DC4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55C7D-E17F-A805-0B25-6C389A70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AC0F-DE6E-95E9-F094-4DAA2077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158E-8C4B-04D3-8F20-A49B8F7A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3168-93E7-51D4-704F-B62DFCAA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8809F-9442-B751-8D5D-27BC54496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42B1-57E5-C920-F25B-832EE73D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25FAA-F774-B8FD-BE5A-C38B977F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AF476-53E6-2B37-DEBC-5FE0367C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CEEE948-9A2B-B1DA-C7FC-B2A11DE49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7D3C-93EF-ADF7-8EDD-74F2DDA5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B3D3E-A4C8-5E37-145B-AB10B6213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DFC1-53E7-6AAC-21EE-591811FF0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E2353-1D1B-9443-81F9-9D787763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49DDE-29D4-C148-7395-A470DC33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7D26D-E11D-C06C-34EC-5ED1A8DD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FC8-DCEF-42F8-9173-0E50C0A7D6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FC387F-6C35-0CFE-F983-8F28A3B95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439"/>
          <a:stretch/>
        </p:blipFill>
        <p:spPr>
          <a:xfrm>
            <a:off x="-34182" y="0"/>
            <a:ext cx="12260366" cy="9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114FD-61DC-573F-BD82-E2E024FA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FFC51-61D9-8C5F-B1B4-001B66D1D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4178-B62B-BF75-7554-2040EFA6C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F4532-F23C-49B9-8EAE-42880FA9A5F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587E-6C4D-9974-BB53-882A822C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5F2C4-6FA8-0A13-68E6-3329CED71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8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08FC8-DCEF-42F8-9173-0E50C0A7D6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0DD994-1387-F9A5-9AC6-5F27D54B39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3" y="6417891"/>
            <a:ext cx="284515" cy="30358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BE25D2C5-AA87-79D0-FD23-C438DBE264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64" y="6264274"/>
            <a:ext cx="1143003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19DA7B9-D016-EBE2-28BB-7485D0CE37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" r="-3" b="2410"/>
          <a:stretch/>
        </p:blipFill>
        <p:spPr>
          <a:xfrm>
            <a:off x="-47002" y="0"/>
            <a:ext cx="12286004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4ABFB16-1CB0-E8D2-2D86-11C8B13C0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59" r="917"/>
          <a:stretch/>
        </p:blipFill>
        <p:spPr>
          <a:xfrm>
            <a:off x="-47002" y="4495088"/>
            <a:ext cx="12286004" cy="1647888"/>
          </a:xfrm>
          <a:prstGeom prst="rect">
            <a:avLst/>
          </a:prstGeom>
        </p:spPr>
      </p:pic>
      <p:pic>
        <p:nvPicPr>
          <p:cNvPr id="12" name="Picture 11" descr="A white logo with a house on a black background&#10;&#10;Description automatically generated">
            <a:extLst>
              <a:ext uri="{FF2B5EF4-FFF2-40B4-BE49-F238E27FC236}">
                <a16:creationId xmlns:a16="http://schemas.microsoft.com/office/drawing/2014/main" id="{46BC312D-5A80-10C0-97AD-58A2B326E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917130"/>
            <a:ext cx="6692900" cy="337715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8FC6BD2-4B5E-AEFE-8575-9CE8F087D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231" y="6142976"/>
            <a:ext cx="541538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248-3646-09EF-E41E-CAE288D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" y="629813"/>
            <a:ext cx="10515600" cy="100993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Child Support Statement 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Required for ALL Mortgage Revenue Bond Products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*Always provide supporting documentation (i.e. Divorce Decree or MHC LOE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87E1EC-A065-89D0-1EAB-3FC680155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412460"/>
              </p:ext>
            </p:extLst>
          </p:nvPr>
        </p:nvGraphicFramePr>
        <p:xfrm>
          <a:off x="3874247" y="1733177"/>
          <a:ext cx="3717491" cy="499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9240726" progId="Word.Document.12">
                  <p:embed/>
                </p:oleObj>
              </mc:Choice>
              <mc:Fallback>
                <p:oleObj name="Document" r:id="rId2" imgW="6872357" imgH="9240726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5DE452A-89E3-04BB-96DC-74800111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4247" y="1733177"/>
                        <a:ext cx="3717491" cy="4999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9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A22C-CCBB-A9B8-172D-DE48D898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734286"/>
            <a:ext cx="10515600" cy="1009934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Occupancy Statement 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Smart6 ONLY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*Always provide supporting documentation (i.e. Divorce Decree or MHC LOE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D81A92-539F-3EFC-5CFD-03FEF3D84CD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37783"/>
              </p:ext>
            </p:extLst>
          </p:nvPr>
        </p:nvGraphicFramePr>
        <p:xfrm>
          <a:off x="4034119" y="1936376"/>
          <a:ext cx="3327661" cy="484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6042" imgH="8669907" progId="Word.Document.12">
                  <p:embed/>
                </p:oleObj>
              </mc:Choice>
              <mc:Fallback>
                <p:oleObj name="Document" r:id="rId2" imgW="5956042" imgH="8669907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B6BB70D4-EE08-7A14-8BED-2A36F3E6F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4119" y="1936376"/>
                        <a:ext cx="3327661" cy="4843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13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108C-DCEA-C7DA-3A13-BD1D0075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734286"/>
            <a:ext cx="10515600" cy="1009934"/>
          </a:xfrm>
        </p:spPr>
        <p:txBody>
          <a:bodyPr>
            <a:normAutofit/>
          </a:bodyPr>
          <a:lstStyle/>
          <a:p>
            <a:r>
              <a:rPr lang="en-US" dirty="0"/>
              <a:t>Non-Borrower Statement 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Should be used for ALL bond products anytime there is a non-borrower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E8C54E-2D81-1AB7-AC15-0C6B69EC0FB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93246"/>
              </p:ext>
            </p:extLst>
          </p:nvPr>
        </p:nvGraphicFramePr>
        <p:xfrm>
          <a:off x="4329112" y="1863594"/>
          <a:ext cx="3533775" cy="47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9328545" progId="Word.Document.12">
                  <p:embed/>
                </p:oleObj>
              </mc:Choice>
              <mc:Fallback>
                <p:oleObj name="Document" r:id="rId2" imgW="6872357" imgH="9328545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FEFD9956-1168-06AD-F22F-C3EBCAB75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9112" y="1863594"/>
                        <a:ext cx="3533775" cy="479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40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A0B5-3EF0-5C7F-EDA6-F74807AE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629813"/>
            <a:ext cx="10515600" cy="1009934"/>
          </a:xfrm>
        </p:spPr>
        <p:txBody>
          <a:bodyPr>
            <a:normAutofit/>
          </a:bodyPr>
          <a:lstStyle/>
          <a:p>
            <a:r>
              <a:rPr lang="en-US" dirty="0"/>
              <a:t>Letter of Explanation 	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Can be electronically signed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AD8142-203E-9718-7395-352B194B81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675694"/>
              </p:ext>
            </p:extLst>
          </p:nvPr>
        </p:nvGraphicFramePr>
        <p:xfrm>
          <a:off x="4228773" y="1724352"/>
          <a:ext cx="3734453" cy="49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9138151" progId="Word.Document.12">
                  <p:embed/>
                </p:oleObj>
              </mc:Choice>
              <mc:Fallback>
                <p:oleObj name="Document" r:id="rId2" imgW="6872357" imgH="9138151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3F3ED13B-7C28-3B2C-8AD3-BEF300114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28773" y="1724352"/>
                        <a:ext cx="3734453" cy="496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11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AD62-0052-D086-7F14-709DF4CDD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Mortgage Revenue Bond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39A63-0792-56F5-E71E-6B820CF1C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pic>
        <p:nvPicPr>
          <p:cNvPr id="5" name="Picture 4" descr="A key chain with a keychain on it&#10;&#10;Description automatically generated">
            <a:extLst>
              <a:ext uri="{FF2B5EF4-FFF2-40B4-BE49-F238E27FC236}">
                <a16:creationId xmlns:a16="http://schemas.microsoft.com/office/drawing/2014/main" id="{4B88B2F6-1488-A49D-DFA2-2ABB591A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8" y="5946324"/>
            <a:ext cx="1346563" cy="742990"/>
          </a:xfrm>
          <a:prstGeom prst="rect">
            <a:avLst/>
          </a:prstGeom>
        </p:spPr>
      </p:pic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8945E9E-FB31-30E6-7CC8-8E68A64BC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83" y="5946324"/>
            <a:ext cx="2001883" cy="631889"/>
          </a:xfrm>
          <a:prstGeom prst="rect">
            <a:avLst/>
          </a:prstGeom>
        </p:spPr>
      </p:pic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7C49796B-D4EB-3FAA-2737-EEEC3C4DD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95299"/>
            <a:ext cx="1722264" cy="691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03F7A0-3022-FC45-E092-BD9637F4E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787" y="5843184"/>
            <a:ext cx="1993991" cy="6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5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0115-8F13-F27E-4B87-2AE15039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Note: Only forms specific to the program type will be available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8814BA9-6C9E-A70E-5993-5476DBB77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7712"/>
            <a:ext cx="4614203" cy="394703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3834F-2905-D164-2897-F80027DE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12" y="2267712"/>
            <a:ext cx="4786635" cy="39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7DD0-7D85-AB78-4527-B8A859CD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79"/>
            <a:ext cx="10515600" cy="1009934"/>
          </a:xfrm>
        </p:spPr>
        <p:txBody>
          <a:bodyPr>
            <a:noAutofit/>
          </a:bodyPr>
          <a:lstStyle/>
          <a:p>
            <a:r>
              <a:rPr lang="en-US" sz="2800" u="sng" dirty="0"/>
              <a:t>Updated</a:t>
            </a:r>
            <a:r>
              <a:rPr lang="en-US" sz="2800" dirty="0"/>
              <a:t> Bond Checklist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DD904-9775-AA7F-7AF1-CA448073BDF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704472"/>
              </p:ext>
            </p:extLst>
          </p:nvPr>
        </p:nvGraphicFramePr>
        <p:xfrm>
          <a:off x="3049794" y="998071"/>
          <a:ext cx="4810155" cy="57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9329264" progId="Word.Document.12">
                  <p:embed/>
                </p:oleObj>
              </mc:Choice>
              <mc:Fallback>
                <p:oleObj name="Document" r:id="rId2" imgW="6872357" imgH="9329264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893043E4-2115-FF09-0AF6-D76968B46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794" y="998071"/>
                        <a:ext cx="4810155" cy="578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47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9D44-412C-5B41-5DF6-7B1D09AE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102"/>
            <a:ext cx="10515600" cy="1009934"/>
          </a:xfrm>
        </p:spPr>
        <p:txBody>
          <a:bodyPr>
            <a:normAutofit/>
          </a:bodyPr>
          <a:lstStyle/>
          <a:p>
            <a:r>
              <a:rPr lang="en-US" sz="2800" u="sng" dirty="0"/>
              <a:t>Updated</a:t>
            </a:r>
            <a:r>
              <a:rPr lang="en-US" sz="2800" dirty="0"/>
              <a:t> Attorney Information Form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EE931D-89F9-73CE-023A-95D45FBA9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51779"/>
              </p:ext>
            </p:extLst>
          </p:nvPr>
        </p:nvGraphicFramePr>
        <p:xfrm>
          <a:off x="3867150" y="1250688"/>
          <a:ext cx="44577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8382316" progId="Word.Document.12">
                  <p:embed/>
                </p:oleObj>
              </mc:Choice>
              <mc:Fallback>
                <p:oleObj name="Document" r:id="rId2" imgW="6872357" imgH="8382316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C20B4A6-821A-0C1C-9B3D-CC3DE1AD0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7150" y="1250688"/>
                        <a:ext cx="44577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33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DA35-ADA9-1F73-9187-92279EBC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813"/>
            <a:ext cx="10515600" cy="1009934"/>
          </a:xfrm>
        </p:spPr>
        <p:txBody>
          <a:bodyPr>
            <a:noAutofit/>
          </a:bodyPr>
          <a:lstStyle/>
          <a:p>
            <a:r>
              <a:rPr lang="en-US" sz="3200" dirty="0"/>
              <a:t>Notification of Change Form </a:t>
            </a:r>
            <a:br>
              <a:rPr lang="en-US" sz="3200" dirty="0"/>
            </a:br>
            <a:r>
              <a:rPr lang="en-US" sz="2400" i="1" dirty="0">
                <a:solidFill>
                  <a:srgbClr val="FF0000"/>
                </a:solidFill>
              </a:rPr>
              <a:t>Must be signed by lender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42FF5BA-A61F-ED5E-7321-BBF42F97972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99809"/>
              </p:ext>
            </p:extLst>
          </p:nvPr>
        </p:nvGraphicFramePr>
        <p:xfrm>
          <a:off x="3852136" y="1639747"/>
          <a:ext cx="3678218" cy="500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05907" imgH="9399447" progId="Word.Document.12">
                  <p:embed/>
                </p:oleObj>
              </mc:Choice>
              <mc:Fallback>
                <p:oleObj name="Document" r:id="rId2" imgW="6905907" imgH="9399447" progId="Word.Document.12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D4477775-D61F-1C52-3475-E94A7BEA6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2136" y="1639747"/>
                        <a:ext cx="3678218" cy="500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6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70C5-7938-021A-4B5B-E60A8F3A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638"/>
            <a:ext cx="10515600" cy="1009934"/>
          </a:xfrm>
        </p:spPr>
        <p:txBody>
          <a:bodyPr>
            <a:normAutofit fontScale="90000"/>
          </a:bodyPr>
          <a:lstStyle/>
          <a:p>
            <a:r>
              <a:rPr lang="en-US" dirty="0"/>
              <a:t>Notice to Borrower</a:t>
            </a:r>
            <a:br>
              <a:rPr lang="en-US" dirty="0"/>
            </a:br>
            <a:r>
              <a:rPr lang="en-US" sz="2000" dirty="0"/>
              <a:t>*t</a:t>
            </a:r>
            <a:r>
              <a:rPr lang="en-US" sz="2000" i="1" dirty="0"/>
              <a:t>his is specific to the program being utilized</a:t>
            </a:r>
            <a:br>
              <a:rPr lang="en-US" sz="2000" i="1" dirty="0"/>
            </a:br>
            <a:r>
              <a:rPr lang="en-US" sz="2000" i="1" dirty="0">
                <a:solidFill>
                  <a:srgbClr val="FF0000"/>
                </a:solidFill>
              </a:rPr>
              <a:t>Borrower needs to sign and date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93B419-5E35-EE02-02A8-DBF3450705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360231"/>
              </p:ext>
            </p:extLst>
          </p:nvPr>
        </p:nvGraphicFramePr>
        <p:xfrm>
          <a:off x="2131631" y="1690687"/>
          <a:ext cx="3721958" cy="510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67235" imgH="9553849" progId="Word.Document.12">
                  <p:embed/>
                </p:oleObj>
              </mc:Choice>
              <mc:Fallback>
                <p:oleObj name="Document" r:id="rId2" imgW="6967235" imgH="9553849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A406748B-40CF-FD14-D6F3-AD76115ED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1631" y="1690687"/>
                        <a:ext cx="3721958" cy="510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23184F-E9B4-6E29-22E4-D767B74FE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277847"/>
              </p:ext>
            </p:extLst>
          </p:nvPr>
        </p:nvGraphicFramePr>
        <p:xfrm>
          <a:off x="6338412" y="1619623"/>
          <a:ext cx="3843395" cy="517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967235" imgH="9379652" progId="Word.Document.12">
                  <p:embed/>
                </p:oleObj>
              </mc:Choice>
              <mc:Fallback>
                <p:oleObj name="Document" r:id="rId4" imgW="6967235" imgH="9379652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8D1768-BB73-050D-224C-270B373DE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8412" y="1619623"/>
                        <a:ext cx="3843395" cy="517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86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E33-BD08-9F59-45C1-114838ED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796330"/>
            <a:ext cx="10515600" cy="1009934"/>
          </a:xfrm>
        </p:spPr>
        <p:txBody>
          <a:bodyPr>
            <a:normAutofit/>
          </a:bodyPr>
          <a:lstStyle/>
          <a:p>
            <a:r>
              <a:rPr lang="en-US" sz="3600" dirty="0"/>
              <a:t>Income Calculation Worksheet</a:t>
            </a:r>
            <a:br>
              <a:rPr lang="en-US" sz="3600" dirty="0"/>
            </a:br>
            <a:r>
              <a:rPr lang="en-US" sz="2000" dirty="0">
                <a:solidFill>
                  <a:srgbClr val="FF0000"/>
                </a:solidFill>
              </a:rPr>
              <a:t>Annual family income must match Borrower Certification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39FE38-C7F6-9982-CB70-800701B42D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92476"/>
              </p:ext>
            </p:extLst>
          </p:nvPr>
        </p:nvGraphicFramePr>
        <p:xfrm>
          <a:off x="3683000" y="1684897"/>
          <a:ext cx="3926840" cy="508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78" imgH="7543404" progId="Acrobat.Document.2015">
                  <p:embed/>
                </p:oleObj>
              </mc:Choice>
              <mc:Fallback>
                <p:oleObj name="Acrobat Document" r:id="rId2" imgW="5829078" imgH="7543404" progId="Acrobat.Document.20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E91BA24F-924D-D12B-CA22-A2E90C2A4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83000" y="1684897"/>
                        <a:ext cx="3926840" cy="5081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34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FA87-621D-3CD3-8F98-004889B1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39214"/>
            <a:ext cx="10515600" cy="1009934"/>
          </a:xfrm>
        </p:spPr>
        <p:txBody>
          <a:bodyPr>
            <a:normAutofit/>
          </a:bodyPr>
          <a:lstStyle/>
          <a:p>
            <a:r>
              <a:rPr lang="en-US" dirty="0"/>
              <a:t>Borrower Certification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Annual family income must match Income Calculation Worksheet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38580F-36BA-ACA7-8CEB-B8DB34E1C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79869"/>
              </p:ext>
            </p:extLst>
          </p:nvPr>
        </p:nvGraphicFramePr>
        <p:xfrm>
          <a:off x="3808619" y="1549148"/>
          <a:ext cx="3835288" cy="515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56270" imgH="9622952" progId="Word.Document.12">
                  <p:embed/>
                </p:oleObj>
              </mc:Choice>
              <mc:Fallback>
                <p:oleObj name="Document" r:id="rId2" imgW="7156270" imgH="9622952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51E07DD-44BD-13E9-6197-FFC148E7D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8619" y="1549148"/>
                        <a:ext cx="3835288" cy="515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19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C Colors">
      <a:dk1>
        <a:srgbClr val="253746"/>
      </a:dk1>
      <a:lt1>
        <a:srgbClr val="FFFFFF"/>
      </a:lt1>
      <a:dk2>
        <a:srgbClr val="004990"/>
      </a:dk2>
      <a:lt2>
        <a:srgbClr val="BFBFBF"/>
      </a:lt2>
      <a:accent1>
        <a:srgbClr val="526BA4"/>
      </a:accent1>
      <a:accent2>
        <a:srgbClr val="0FAD50"/>
      </a:accent2>
      <a:accent3>
        <a:srgbClr val="18AEA5"/>
      </a:accent3>
      <a:accent4>
        <a:srgbClr val="EE7008"/>
      </a:accent4>
      <a:accent5>
        <a:srgbClr val="385B6C"/>
      </a:accent5>
      <a:accent6>
        <a:srgbClr val="40BAD2"/>
      </a:accent6>
      <a:hlink>
        <a:srgbClr val="90BB23"/>
      </a:hlink>
      <a:folHlink>
        <a:srgbClr val="EE7008"/>
      </a:folHlink>
    </a:clrScheme>
    <a:fontScheme name="MHC Template 2024">
      <a:majorFont>
        <a:latin typeface="Futura P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148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Futura PT Bold</vt:lpstr>
      <vt:lpstr>Office Theme</vt:lpstr>
      <vt:lpstr>Document</vt:lpstr>
      <vt:lpstr>Microsoft Word Document</vt:lpstr>
      <vt:lpstr>Acrobat Document</vt:lpstr>
      <vt:lpstr>PowerPoint Presentation</vt:lpstr>
      <vt:lpstr>Mortgage Revenue Bond Program </vt:lpstr>
      <vt:lpstr>Note: Only forms specific to the program type will be available </vt:lpstr>
      <vt:lpstr>Updated Bond Checklist</vt:lpstr>
      <vt:lpstr>Updated Attorney Information Form </vt:lpstr>
      <vt:lpstr>Notification of Change Form  Must be signed by lender</vt:lpstr>
      <vt:lpstr>Notice to Borrower *this is specific to the program being utilized Borrower needs to sign and date</vt:lpstr>
      <vt:lpstr>Income Calculation Worksheet Annual family income must match Borrower Certification</vt:lpstr>
      <vt:lpstr>Borrower Certification Annual family income must match Income Calculation Worksheet </vt:lpstr>
      <vt:lpstr>Child Support Statement  Required for ALL Mortgage Revenue Bond Products *Always provide supporting documentation (i.e. Divorce Decree or MHC LOE</vt:lpstr>
      <vt:lpstr>Occupancy Statement  Smart6 ONLY  *Always provide supporting documentation (i.e. Divorce Decree or MHC LOE</vt:lpstr>
      <vt:lpstr>Non-Borrower Statement  Should be used for ALL bond products anytime there is a non-borrower</vt:lpstr>
      <vt:lpstr>Letter of Explanation   Can be electronically signed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Sistrunk</dc:creator>
  <cp:lastModifiedBy>Macie Carney</cp:lastModifiedBy>
  <cp:revision>8</cp:revision>
  <dcterms:created xsi:type="dcterms:W3CDTF">2024-01-24T15:33:01Z</dcterms:created>
  <dcterms:modified xsi:type="dcterms:W3CDTF">2024-02-27T19:38:53Z</dcterms:modified>
</cp:coreProperties>
</file>