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4" r:id="rId8"/>
    <p:sldId id="263" r:id="rId9"/>
    <p:sldId id="265" r:id="rId10"/>
    <p:sldId id="270" r:id="rId11"/>
    <p:sldId id="266" r:id="rId12"/>
    <p:sldId id="267" r:id="rId13"/>
    <p:sldId id="271"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374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1" d="100"/>
          <a:sy n="121" d="100"/>
        </p:scale>
        <p:origin x="523" y="1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6710960E-AF3E-1327-2E7D-5492DA0E62F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4185" y="-17375"/>
            <a:ext cx="12254669" cy="3397529"/>
          </a:xfrm>
          <a:prstGeom prst="rect">
            <a:avLst/>
          </a:prstGeom>
        </p:spPr>
      </p:pic>
      <p:sp>
        <p:nvSpPr>
          <p:cNvPr id="2" name="Title 1">
            <a:extLst>
              <a:ext uri="{FF2B5EF4-FFF2-40B4-BE49-F238E27FC236}">
                <a16:creationId xmlns:a16="http://schemas.microsoft.com/office/drawing/2014/main" id="{37C4BADF-64A8-32C0-DD37-D930126B1E47}"/>
              </a:ext>
            </a:extLst>
          </p:cNvPr>
          <p:cNvSpPr>
            <a:spLocks noGrp="1"/>
          </p:cNvSpPr>
          <p:nvPr>
            <p:ph type="ctrTitle" hasCustomPrompt="1"/>
          </p:nvPr>
        </p:nvSpPr>
        <p:spPr>
          <a:xfrm>
            <a:off x="1524000" y="3477846"/>
            <a:ext cx="9144000" cy="1852371"/>
          </a:xfrm>
        </p:spPr>
        <p:txBody>
          <a:bodyPr anchor="b"/>
          <a:lstStyle>
            <a:lvl1pPr algn="ctr">
              <a:defRPr sz="6000">
                <a:solidFill>
                  <a:srgbClr val="253746"/>
                </a:solidFill>
              </a:defRPr>
            </a:lvl1pPr>
          </a:lstStyle>
          <a:p>
            <a:r>
              <a:rPr lang="en-US" dirty="0"/>
              <a:t>Click to edit Master </a:t>
            </a:r>
            <a:br>
              <a:rPr lang="en-US" dirty="0"/>
            </a:br>
            <a:r>
              <a:rPr lang="en-US" dirty="0"/>
              <a:t>title style</a:t>
            </a:r>
          </a:p>
        </p:txBody>
      </p:sp>
      <p:sp>
        <p:nvSpPr>
          <p:cNvPr id="3" name="Subtitle 2">
            <a:extLst>
              <a:ext uri="{FF2B5EF4-FFF2-40B4-BE49-F238E27FC236}">
                <a16:creationId xmlns:a16="http://schemas.microsoft.com/office/drawing/2014/main" id="{873B354C-9E76-C874-C89A-358F2C40E5D1}"/>
              </a:ext>
            </a:extLst>
          </p:cNvPr>
          <p:cNvSpPr>
            <a:spLocks noGrp="1"/>
          </p:cNvSpPr>
          <p:nvPr>
            <p:ph type="subTitle" idx="1"/>
          </p:nvPr>
        </p:nvSpPr>
        <p:spPr>
          <a:xfrm>
            <a:off x="1524000" y="5392737"/>
            <a:ext cx="9144000" cy="685800"/>
          </a:xfrm>
        </p:spPr>
        <p:txBody>
          <a:bodyPr/>
          <a:lstStyle>
            <a:lvl1pPr marL="0" indent="0" algn="ctr">
              <a:buNone/>
              <a:defRPr sz="2400">
                <a:solidFill>
                  <a:schemeClr val="accent5">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3AE0A094-5303-2FBF-6199-36AC38791EFB}"/>
              </a:ext>
            </a:extLst>
          </p:cNvPr>
          <p:cNvSpPr>
            <a:spLocks noGrp="1"/>
          </p:cNvSpPr>
          <p:nvPr>
            <p:ph type="dt" sz="half" idx="10"/>
          </p:nvPr>
        </p:nvSpPr>
        <p:spPr/>
        <p:txBody>
          <a:bodyPr/>
          <a:lstStyle/>
          <a:p>
            <a:fld id="{55CF4532-F23C-49B9-8EAE-42880FA9A5F1}" type="datetimeFigureOut">
              <a:rPr lang="en-US" smtClean="0"/>
              <a:t>1/27/2025</a:t>
            </a:fld>
            <a:endParaRPr lang="en-US" dirty="0"/>
          </a:p>
        </p:txBody>
      </p:sp>
      <p:sp>
        <p:nvSpPr>
          <p:cNvPr id="5" name="Footer Placeholder 4">
            <a:extLst>
              <a:ext uri="{FF2B5EF4-FFF2-40B4-BE49-F238E27FC236}">
                <a16:creationId xmlns:a16="http://schemas.microsoft.com/office/drawing/2014/main" id="{46C717A5-D03E-DF49-FBF4-09AE192AB50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6C6CB1F-8E10-ADB6-5701-1AA66B4218CE}"/>
              </a:ext>
            </a:extLst>
          </p:cNvPr>
          <p:cNvSpPr>
            <a:spLocks noGrp="1"/>
          </p:cNvSpPr>
          <p:nvPr>
            <p:ph type="sldNum" sz="quarter" idx="12"/>
          </p:nvPr>
        </p:nvSpPr>
        <p:spPr/>
        <p:txBody>
          <a:bodyPr/>
          <a:lstStyle/>
          <a:p>
            <a:fld id="{2D608FC8-DCEF-42F8-9173-0E50C0A7D663}" type="slidenum">
              <a:rPr lang="en-US" smtClean="0"/>
              <a:t>‹#›</a:t>
            </a:fld>
            <a:endParaRPr lang="en-US" dirty="0"/>
          </a:p>
        </p:txBody>
      </p:sp>
    </p:spTree>
    <p:extLst>
      <p:ext uri="{BB962C8B-B14F-4D97-AF65-F5344CB8AC3E}">
        <p14:creationId xmlns:p14="http://schemas.microsoft.com/office/powerpoint/2010/main" val="692156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945AB9-C999-BB3C-D322-A7D21995495F}"/>
              </a:ext>
            </a:extLst>
          </p:cNvPr>
          <p:cNvSpPr>
            <a:spLocks noGrp="1"/>
          </p:cNvSpPr>
          <p:nvPr>
            <p:ph type="title"/>
          </p:nvPr>
        </p:nvSpPr>
        <p:spPr>
          <a:xfrm>
            <a:off x="838200" y="766497"/>
            <a:ext cx="10515600" cy="1096563"/>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284358E-E29F-6D1B-C636-0A183470A3F8}"/>
              </a:ext>
            </a:extLst>
          </p:cNvPr>
          <p:cNvSpPr>
            <a:spLocks noGrp="1"/>
          </p:cNvSpPr>
          <p:nvPr>
            <p:ph type="body" orient="vert" idx="1"/>
          </p:nvPr>
        </p:nvSpPr>
        <p:spPr>
          <a:xfrm>
            <a:off x="838200" y="1956987"/>
            <a:ext cx="10515600" cy="42199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980A1B-468F-3C16-9B54-37420B029922}"/>
              </a:ext>
            </a:extLst>
          </p:cNvPr>
          <p:cNvSpPr>
            <a:spLocks noGrp="1"/>
          </p:cNvSpPr>
          <p:nvPr>
            <p:ph type="dt" sz="half" idx="10"/>
          </p:nvPr>
        </p:nvSpPr>
        <p:spPr/>
        <p:txBody>
          <a:bodyPr/>
          <a:lstStyle/>
          <a:p>
            <a:fld id="{55CF4532-F23C-49B9-8EAE-42880FA9A5F1}" type="datetimeFigureOut">
              <a:rPr lang="en-US" smtClean="0"/>
              <a:t>1/27/2025</a:t>
            </a:fld>
            <a:endParaRPr lang="en-US"/>
          </a:p>
        </p:txBody>
      </p:sp>
      <p:sp>
        <p:nvSpPr>
          <p:cNvPr id="5" name="Footer Placeholder 4">
            <a:extLst>
              <a:ext uri="{FF2B5EF4-FFF2-40B4-BE49-F238E27FC236}">
                <a16:creationId xmlns:a16="http://schemas.microsoft.com/office/drawing/2014/main" id="{2E960F9F-6F95-EC55-E4FE-28EFB166A3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42F456-1A34-C026-9862-72EB2C3465EA}"/>
              </a:ext>
            </a:extLst>
          </p:cNvPr>
          <p:cNvSpPr>
            <a:spLocks noGrp="1"/>
          </p:cNvSpPr>
          <p:nvPr>
            <p:ph type="sldNum" sz="quarter" idx="12"/>
          </p:nvPr>
        </p:nvSpPr>
        <p:spPr/>
        <p:txBody>
          <a:bodyPr/>
          <a:lstStyle/>
          <a:p>
            <a:fld id="{2D608FC8-DCEF-42F8-9173-0E50C0A7D663}" type="slidenum">
              <a:rPr lang="en-US" smtClean="0"/>
              <a:t>‹#›</a:t>
            </a:fld>
            <a:endParaRPr lang="en-US"/>
          </a:p>
        </p:txBody>
      </p:sp>
      <p:pic>
        <p:nvPicPr>
          <p:cNvPr id="7" name="Graphic 6">
            <a:extLst>
              <a:ext uri="{FF2B5EF4-FFF2-40B4-BE49-F238E27FC236}">
                <a16:creationId xmlns:a16="http://schemas.microsoft.com/office/drawing/2014/main" id="{29AE0D78-DFE5-4BDA-E77F-4649F3C16F8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4182" y="-2500294"/>
            <a:ext cx="12260366" cy="3404564"/>
          </a:xfrm>
          <a:prstGeom prst="rect">
            <a:avLst/>
          </a:prstGeom>
        </p:spPr>
      </p:pic>
    </p:spTree>
    <p:extLst>
      <p:ext uri="{BB962C8B-B14F-4D97-AF65-F5344CB8AC3E}">
        <p14:creationId xmlns:p14="http://schemas.microsoft.com/office/powerpoint/2010/main" val="1969862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B63E5FD-184F-27EA-D7FB-FDE3E5C83E0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36BE51F-D119-B366-4E57-C6FF08813CC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3168AC-B061-BF44-747F-50608EC69225}"/>
              </a:ext>
            </a:extLst>
          </p:cNvPr>
          <p:cNvSpPr>
            <a:spLocks noGrp="1"/>
          </p:cNvSpPr>
          <p:nvPr>
            <p:ph type="dt" sz="half" idx="10"/>
          </p:nvPr>
        </p:nvSpPr>
        <p:spPr/>
        <p:txBody>
          <a:bodyPr/>
          <a:lstStyle/>
          <a:p>
            <a:fld id="{55CF4532-F23C-49B9-8EAE-42880FA9A5F1}" type="datetimeFigureOut">
              <a:rPr lang="en-US" smtClean="0"/>
              <a:t>1/27/2025</a:t>
            </a:fld>
            <a:endParaRPr lang="en-US"/>
          </a:p>
        </p:txBody>
      </p:sp>
      <p:sp>
        <p:nvSpPr>
          <p:cNvPr id="5" name="Footer Placeholder 4">
            <a:extLst>
              <a:ext uri="{FF2B5EF4-FFF2-40B4-BE49-F238E27FC236}">
                <a16:creationId xmlns:a16="http://schemas.microsoft.com/office/drawing/2014/main" id="{CE2A2425-1150-D6C6-8BA9-4A9774ECD0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E332F9-4F11-8994-40C7-0121C1CB925B}"/>
              </a:ext>
            </a:extLst>
          </p:cNvPr>
          <p:cNvSpPr>
            <a:spLocks noGrp="1"/>
          </p:cNvSpPr>
          <p:nvPr>
            <p:ph type="sldNum" sz="quarter" idx="12"/>
          </p:nvPr>
        </p:nvSpPr>
        <p:spPr/>
        <p:txBody>
          <a:bodyPr/>
          <a:lstStyle/>
          <a:p>
            <a:fld id="{2D608FC8-DCEF-42F8-9173-0E50C0A7D663}" type="slidenum">
              <a:rPr lang="en-US" smtClean="0"/>
              <a:t>‹#›</a:t>
            </a:fld>
            <a:endParaRPr lang="en-US"/>
          </a:p>
        </p:txBody>
      </p:sp>
    </p:spTree>
    <p:extLst>
      <p:ext uri="{BB962C8B-B14F-4D97-AF65-F5344CB8AC3E}">
        <p14:creationId xmlns:p14="http://schemas.microsoft.com/office/powerpoint/2010/main" val="1441871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64BE9-885E-4136-4128-AF1601E85DDA}"/>
              </a:ext>
            </a:extLst>
          </p:cNvPr>
          <p:cNvSpPr>
            <a:spLocks noGrp="1"/>
          </p:cNvSpPr>
          <p:nvPr>
            <p:ph type="title"/>
          </p:nvPr>
        </p:nvSpPr>
        <p:spPr>
          <a:xfrm>
            <a:off x="838200" y="1039086"/>
            <a:ext cx="10515600" cy="1009934"/>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D7E275CD-50FD-4F7C-70AC-5E976AB056E1}"/>
              </a:ext>
            </a:extLst>
          </p:cNvPr>
          <p:cNvSpPr>
            <a:spLocks noGrp="1"/>
          </p:cNvSpPr>
          <p:nvPr>
            <p:ph idx="1"/>
          </p:nvPr>
        </p:nvSpPr>
        <p:spPr>
          <a:xfrm>
            <a:off x="838200" y="2177183"/>
            <a:ext cx="10515600" cy="405100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A3907FF-1DD1-6F21-8D52-7AE6E982DEC0}"/>
              </a:ext>
            </a:extLst>
          </p:cNvPr>
          <p:cNvSpPr>
            <a:spLocks noGrp="1"/>
          </p:cNvSpPr>
          <p:nvPr>
            <p:ph type="dt" sz="half" idx="10"/>
          </p:nvPr>
        </p:nvSpPr>
        <p:spPr/>
        <p:txBody>
          <a:bodyPr/>
          <a:lstStyle/>
          <a:p>
            <a:fld id="{55CF4532-F23C-49B9-8EAE-42880FA9A5F1}" type="datetimeFigureOut">
              <a:rPr lang="en-US" smtClean="0"/>
              <a:t>1/27/2025</a:t>
            </a:fld>
            <a:endParaRPr lang="en-US"/>
          </a:p>
        </p:txBody>
      </p:sp>
      <p:sp>
        <p:nvSpPr>
          <p:cNvPr id="5" name="Footer Placeholder 4">
            <a:extLst>
              <a:ext uri="{FF2B5EF4-FFF2-40B4-BE49-F238E27FC236}">
                <a16:creationId xmlns:a16="http://schemas.microsoft.com/office/drawing/2014/main" id="{8CB4812C-A4DF-1439-03FC-C8D7966DE4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9A9726-9A2F-2438-5E51-4F3E0FC605B0}"/>
              </a:ext>
            </a:extLst>
          </p:cNvPr>
          <p:cNvSpPr>
            <a:spLocks noGrp="1"/>
          </p:cNvSpPr>
          <p:nvPr>
            <p:ph type="sldNum" sz="quarter" idx="12"/>
          </p:nvPr>
        </p:nvSpPr>
        <p:spPr/>
        <p:txBody>
          <a:bodyPr/>
          <a:lstStyle/>
          <a:p>
            <a:fld id="{2D608FC8-DCEF-42F8-9173-0E50C0A7D663}" type="slidenum">
              <a:rPr lang="en-US" smtClean="0"/>
              <a:t>‹#›</a:t>
            </a:fld>
            <a:endParaRPr lang="en-US"/>
          </a:p>
        </p:txBody>
      </p:sp>
      <p:pic>
        <p:nvPicPr>
          <p:cNvPr id="9" name="Graphic 8">
            <a:extLst>
              <a:ext uri="{FF2B5EF4-FFF2-40B4-BE49-F238E27FC236}">
                <a16:creationId xmlns:a16="http://schemas.microsoft.com/office/drawing/2014/main" id="{0F5BC296-F5BE-C50D-F1DF-FEBDF984515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4182" y="-2500294"/>
            <a:ext cx="12260366" cy="3404564"/>
          </a:xfrm>
          <a:prstGeom prst="rect">
            <a:avLst/>
          </a:prstGeom>
        </p:spPr>
      </p:pic>
    </p:spTree>
    <p:extLst>
      <p:ext uri="{BB962C8B-B14F-4D97-AF65-F5344CB8AC3E}">
        <p14:creationId xmlns:p14="http://schemas.microsoft.com/office/powerpoint/2010/main" val="2982963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5A30D-9003-FC13-5E25-119F64C31016}"/>
              </a:ext>
            </a:extLst>
          </p:cNvPr>
          <p:cNvSpPr>
            <a:spLocks noGrp="1"/>
          </p:cNvSpPr>
          <p:nvPr>
            <p:ph type="title"/>
          </p:nvPr>
        </p:nvSpPr>
        <p:spPr>
          <a:xfrm>
            <a:off x="831850" y="3516208"/>
            <a:ext cx="10515600" cy="1133475"/>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F6A58F09-14D0-FC81-A8BA-8FCA37781383}"/>
              </a:ext>
            </a:extLst>
          </p:cNvPr>
          <p:cNvSpPr>
            <a:spLocks noGrp="1"/>
          </p:cNvSpPr>
          <p:nvPr>
            <p:ph type="body" idx="1"/>
          </p:nvPr>
        </p:nvSpPr>
        <p:spPr>
          <a:xfrm>
            <a:off x="831850" y="4785737"/>
            <a:ext cx="10515600" cy="1303913"/>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00C37F-ADA8-2032-789F-21106A7DA3A0}"/>
              </a:ext>
            </a:extLst>
          </p:cNvPr>
          <p:cNvSpPr>
            <a:spLocks noGrp="1"/>
          </p:cNvSpPr>
          <p:nvPr>
            <p:ph type="dt" sz="half" idx="10"/>
          </p:nvPr>
        </p:nvSpPr>
        <p:spPr/>
        <p:txBody>
          <a:bodyPr/>
          <a:lstStyle/>
          <a:p>
            <a:fld id="{55CF4532-F23C-49B9-8EAE-42880FA9A5F1}" type="datetimeFigureOut">
              <a:rPr lang="en-US" smtClean="0"/>
              <a:t>1/27/2025</a:t>
            </a:fld>
            <a:endParaRPr lang="en-US"/>
          </a:p>
        </p:txBody>
      </p:sp>
      <p:sp>
        <p:nvSpPr>
          <p:cNvPr id="5" name="Footer Placeholder 4">
            <a:extLst>
              <a:ext uri="{FF2B5EF4-FFF2-40B4-BE49-F238E27FC236}">
                <a16:creationId xmlns:a16="http://schemas.microsoft.com/office/drawing/2014/main" id="{BF277256-2A91-D40F-2950-49F64F87B9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A70DF3-68EC-1793-1CEE-A70F86E1B010}"/>
              </a:ext>
            </a:extLst>
          </p:cNvPr>
          <p:cNvSpPr>
            <a:spLocks noGrp="1"/>
          </p:cNvSpPr>
          <p:nvPr>
            <p:ph type="sldNum" sz="quarter" idx="12"/>
          </p:nvPr>
        </p:nvSpPr>
        <p:spPr/>
        <p:txBody>
          <a:bodyPr/>
          <a:lstStyle/>
          <a:p>
            <a:fld id="{2D608FC8-DCEF-42F8-9173-0E50C0A7D663}" type="slidenum">
              <a:rPr lang="en-US" smtClean="0"/>
              <a:t>‹#›</a:t>
            </a:fld>
            <a:endParaRPr lang="en-US"/>
          </a:p>
        </p:txBody>
      </p:sp>
      <p:pic>
        <p:nvPicPr>
          <p:cNvPr id="7" name="Graphic 6">
            <a:extLst>
              <a:ext uri="{FF2B5EF4-FFF2-40B4-BE49-F238E27FC236}">
                <a16:creationId xmlns:a16="http://schemas.microsoft.com/office/drawing/2014/main" id="{17259144-1BFC-7B71-130F-750E19A4ADD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4185" y="-17375"/>
            <a:ext cx="12254669" cy="3397529"/>
          </a:xfrm>
          <a:prstGeom prst="rect">
            <a:avLst/>
          </a:prstGeom>
        </p:spPr>
      </p:pic>
    </p:spTree>
    <p:extLst>
      <p:ext uri="{BB962C8B-B14F-4D97-AF65-F5344CB8AC3E}">
        <p14:creationId xmlns:p14="http://schemas.microsoft.com/office/powerpoint/2010/main" val="2526782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92002-1723-ECB5-6797-F18C25573799}"/>
              </a:ext>
            </a:extLst>
          </p:cNvPr>
          <p:cNvSpPr>
            <a:spLocks noGrp="1"/>
          </p:cNvSpPr>
          <p:nvPr>
            <p:ph type="title"/>
          </p:nvPr>
        </p:nvSpPr>
        <p:spPr>
          <a:xfrm>
            <a:off x="838200" y="751140"/>
            <a:ext cx="10515600" cy="1325563"/>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E319EDF3-1E0F-23E9-933B-E8B3D6F9232D}"/>
              </a:ext>
            </a:extLst>
          </p:cNvPr>
          <p:cNvSpPr>
            <a:spLocks noGrp="1"/>
          </p:cNvSpPr>
          <p:nvPr>
            <p:ph sz="half" idx="1"/>
          </p:nvPr>
        </p:nvSpPr>
        <p:spPr>
          <a:xfrm>
            <a:off x="838200" y="2213361"/>
            <a:ext cx="5181600" cy="396360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8B289C85-9790-1BE8-A66A-1A7920255EA7}"/>
              </a:ext>
            </a:extLst>
          </p:cNvPr>
          <p:cNvSpPr>
            <a:spLocks noGrp="1"/>
          </p:cNvSpPr>
          <p:nvPr>
            <p:ph sz="half" idx="2"/>
          </p:nvPr>
        </p:nvSpPr>
        <p:spPr>
          <a:xfrm>
            <a:off x="6172200" y="2213361"/>
            <a:ext cx="5181600" cy="3963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21AFBDD-92A0-6C9F-1455-B0BA9B351FE5}"/>
              </a:ext>
            </a:extLst>
          </p:cNvPr>
          <p:cNvSpPr>
            <a:spLocks noGrp="1"/>
          </p:cNvSpPr>
          <p:nvPr>
            <p:ph type="dt" sz="half" idx="10"/>
          </p:nvPr>
        </p:nvSpPr>
        <p:spPr/>
        <p:txBody>
          <a:bodyPr/>
          <a:lstStyle/>
          <a:p>
            <a:fld id="{55CF4532-F23C-49B9-8EAE-42880FA9A5F1}" type="datetimeFigureOut">
              <a:rPr lang="en-US" smtClean="0"/>
              <a:t>1/27/2025</a:t>
            </a:fld>
            <a:endParaRPr lang="en-US"/>
          </a:p>
        </p:txBody>
      </p:sp>
      <p:sp>
        <p:nvSpPr>
          <p:cNvPr id="6" name="Footer Placeholder 5">
            <a:extLst>
              <a:ext uri="{FF2B5EF4-FFF2-40B4-BE49-F238E27FC236}">
                <a16:creationId xmlns:a16="http://schemas.microsoft.com/office/drawing/2014/main" id="{150F3606-AC95-669C-128A-655797BDFF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57DE43-209F-F8D2-0827-D5AAF4481297}"/>
              </a:ext>
            </a:extLst>
          </p:cNvPr>
          <p:cNvSpPr>
            <a:spLocks noGrp="1"/>
          </p:cNvSpPr>
          <p:nvPr>
            <p:ph type="sldNum" sz="quarter" idx="12"/>
          </p:nvPr>
        </p:nvSpPr>
        <p:spPr/>
        <p:txBody>
          <a:bodyPr/>
          <a:lstStyle/>
          <a:p>
            <a:fld id="{2D608FC8-DCEF-42F8-9173-0E50C0A7D663}" type="slidenum">
              <a:rPr lang="en-US" smtClean="0"/>
              <a:t>‹#›</a:t>
            </a:fld>
            <a:endParaRPr lang="en-US"/>
          </a:p>
        </p:txBody>
      </p:sp>
      <p:pic>
        <p:nvPicPr>
          <p:cNvPr id="10" name="Graphic 9">
            <a:extLst>
              <a:ext uri="{FF2B5EF4-FFF2-40B4-BE49-F238E27FC236}">
                <a16:creationId xmlns:a16="http://schemas.microsoft.com/office/drawing/2014/main" id="{9A86D923-8DAD-6D36-8521-3519EBA915C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4182" y="-2500294"/>
            <a:ext cx="12260366" cy="3404564"/>
          </a:xfrm>
          <a:prstGeom prst="rect">
            <a:avLst/>
          </a:prstGeom>
        </p:spPr>
      </p:pic>
    </p:spTree>
    <p:extLst>
      <p:ext uri="{BB962C8B-B14F-4D97-AF65-F5344CB8AC3E}">
        <p14:creationId xmlns:p14="http://schemas.microsoft.com/office/powerpoint/2010/main" val="2305123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39805-AA25-1DD6-5CA3-01C97FD3F14E}"/>
              </a:ext>
            </a:extLst>
          </p:cNvPr>
          <p:cNvSpPr>
            <a:spLocks noGrp="1"/>
          </p:cNvSpPr>
          <p:nvPr>
            <p:ph type="title"/>
          </p:nvPr>
        </p:nvSpPr>
        <p:spPr>
          <a:xfrm>
            <a:off x="839788" y="904270"/>
            <a:ext cx="10515600" cy="873968"/>
          </a:xfrm>
        </p:spPr>
        <p:txBody>
          <a:bodyPr/>
          <a:lstStyle/>
          <a:p>
            <a:r>
              <a:rPr lang="en-US"/>
              <a:t>Click to edit Master title style</a:t>
            </a:r>
          </a:p>
        </p:txBody>
      </p:sp>
      <p:sp>
        <p:nvSpPr>
          <p:cNvPr id="3" name="Text Placeholder 2">
            <a:extLst>
              <a:ext uri="{FF2B5EF4-FFF2-40B4-BE49-F238E27FC236}">
                <a16:creationId xmlns:a16="http://schemas.microsoft.com/office/drawing/2014/main" id="{A2A408FA-CD68-9553-6EC9-0C096CF1AA85}"/>
              </a:ext>
            </a:extLst>
          </p:cNvPr>
          <p:cNvSpPr>
            <a:spLocks noGrp="1"/>
          </p:cNvSpPr>
          <p:nvPr>
            <p:ph type="body" idx="1"/>
          </p:nvPr>
        </p:nvSpPr>
        <p:spPr>
          <a:xfrm>
            <a:off x="839788" y="1868011"/>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1381C41C-7C25-4F2C-18A1-E6C64A28B58D}"/>
              </a:ext>
            </a:extLst>
          </p:cNvPr>
          <p:cNvSpPr>
            <a:spLocks noGrp="1"/>
          </p:cNvSpPr>
          <p:nvPr>
            <p:ph sz="half" idx="2"/>
          </p:nvPr>
        </p:nvSpPr>
        <p:spPr>
          <a:xfrm>
            <a:off x="839788" y="2768837"/>
            <a:ext cx="5157787" cy="342082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1B8A3908-412C-51E1-1087-3400C20F871A}"/>
              </a:ext>
            </a:extLst>
          </p:cNvPr>
          <p:cNvSpPr>
            <a:spLocks noGrp="1"/>
          </p:cNvSpPr>
          <p:nvPr>
            <p:ph type="body" sz="quarter" idx="3"/>
          </p:nvPr>
        </p:nvSpPr>
        <p:spPr>
          <a:xfrm>
            <a:off x="6172200" y="1868011"/>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6C3208D-3A61-D3A6-8A1C-7B05E6F3D1D3}"/>
              </a:ext>
            </a:extLst>
          </p:cNvPr>
          <p:cNvSpPr>
            <a:spLocks noGrp="1"/>
          </p:cNvSpPr>
          <p:nvPr>
            <p:ph sz="quarter" idx="4"/>
          </p:nvPr>
        </p:nvSpPr>
        <p:spPr>
          <a:xfrm>
            <a:off x="6172200" y="2768837"/>
            <a:ext cx="5183188" cy="342082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A636E4C-BF2A-CDCE-5ABB-C01488F4CB4E}"/>
              </a:ext>
            </a:extLst>
          </p:cNvPr>
          <p:cNvSpPr>
            <a:spLocks noGrp="1"/>
          </p:cNvSpPr>
          <p:nvPr>
            <p:ph type="dt" sz="half" idx="10"/>
          </p:nvPr>
        </p:nvSpPr>
        <p:spPr/>
        <p:txBody>
          <a:bodyPr/>
          <a:lstStyle/>
          <a:p>
            <a:fld id="{55CF4532-F23C-49B9-8EAE-42880FA9A5F1}" type="datetimeFigureOut">
              <a:rPr lang="en-US" smtClean="0"/>
              <a:t>1/27/2025</a:t>
            </a:fld>
            <a:endParaRPr lang="en-US"/>
          </a:p>
        </p:txBody>
      </p:sp>
      <p:sp>
        <p:nvSpPr>
          <p:cNvPr id="8" name="Footer Placeholder 7">
            <a:extLst>
              <a:ext uri="{FF2B5EF4-FFF2-40B4-BE49-F238E27FC236}">
                <a16:creationId xmlns:a16="http://schemas.microsoft.com/office/drawing/2014/main" id="{FE1C7C5D-0F0F-1621-3774-902310E7C68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46C5C6-EC59-BD2C-1D1C-34ADF0E1B929}"/>
              </a:ext>
            </a:extLst>
          </p:cNvPr>
          <p:cNvSpPr>
            <a:spLocks noGrp="1"/>
          </p:cNvSpPr>
          <p:nvPr>
            <p:ph type="sldNum" sz="quarter" idx="12"/>
          </p:nvPr>
        </p:nvSpPr>
        <p:spPr/>
        <p:txBody>
          <a:bodyPr/>
          <a:lstStyle/>
          <a:p>
            <a:fld id="{2D608FC8-DCEF-42F8-9173-0E50C0A7D663}" type="slidenum">
              <a:rPr lang="en-US" smtClean="0"/>
              <a:t>‹#›</a:t>
            </a:fld>
            <a:endParaRPr lang="en-US"/>
          </a:p>
        </p:txBody>
      </p:sp>
      <p:pic>
        <p:nvPicPr>
          <p:cNvPr id="10" name="Graphic 9">
            <a:extLst>
              <a:ext uri="{FF2B5EF4-FFF2-40B4-BE49-F238E27FC236}">
                <a16:creationId xmlns:a16="http://schemas.microsoft.com/office/drawing/2014/main" id="{C378FC93-2561-4699-577B-69E5257D470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4182" y="-2500294"/>
            <a:ext cx="12260366" cy="3404564"/>
          </a:xfrm>
          <a:prstGeom prst="rect">
            <a:avLst/>
          </a:prstGeom>
        </p:spPr>
      </p:pic>
    </p:spTree>
    <p:extLst>
      <p:ext uri="{BB962C8B-B14F-4D97-AF65-F5344CB8AC3E}">
        <p14:creationId xmlns:p14="http://schemas.microsoft.com/office/powerpoint/2010/main" val="1068301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Graphic 5">
            <a:extLst>
              <a:ext uri="{FF2B5EF4-FFF2-40B4-BE49-F238E27FC236}">
                <a16:creationId xmlns:a16="http://schemas.microsoft.com/office/drawing/2014/main" id="{7A3134BC-6D0B-BE1E-AFC3-861BE23C271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2730" y="-17374"/>
            <a:ext cx="12280308" cy="3404638"/>
          </a:xfrm>
          <a:prstGeom prst="rect">
            <a:avLst/>
          </a:prstGeom>
        </p:spPr>
      </p:pic>
      <p:sp>
        <p:nvSpPr>
          <p:cNvPr id="2" name="Title 1">
            <a:extLst>
              <a:ext uri="{FF2B5EF4-FFF2-40B4-BE49-F238E27FC236}">
                <a16:creationId xmlns:a16="http://schemas.microsoft.com/office/drawing/2014/main" id="{82C2459F-CE29-47B3-CF0B-F8459CEEDB70}"/>
              </a:ext>
            </a:extLst>
          </p:cNvPr>
          <p:cNvSpPr>
            <a:spLocks noGrp="1"/>
          </p:cNvSpPr>
          <p:nvPr>
            <p:ph type="title"/>
          </p:nvPr>
        </p:nvSpPr>
        <p:spPr>
          <a:xfrm>
            <a:off x="838200" y="3723622"/>
            <a:ext cx="10515600" cy="1325563"/>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6FC983AA-F69A-CFC5-A5DA-305BCF83546D}"/>
              </a:ext>
            </a:extLst>
          </p:cNvPr>
          <p:cNvSpPr>
            <a:spLocks noGrp="1"/>
          </p:cNvSpPr>
          <p:nvPr>
            <p:ph type="dt" sz="half" idx="10"/>
          </p:nvPr>
        </p:nvSpPr>
        <p:spPr/>
        <p:txBody>
          <a:bodyPr/>
          <a:lstStyle/>
          <a:p>
            <a:fld id="{55CF4532-F23C-49B9-8EAE-42880FA9A5F1}" type="datetimeFigureOut">
              <a:rPr lang="en-US" smtClean="0"/>
              <a:t>1/27/2025</a:t>
            </a:fld>
            <a:endParaRPr lang="en-US"/>
          </a:p>
        </p:txBody>
      </p:sp>
      <p:sp>
        <p:nvSpPr>
          <p:cNvPr id="4" name="Footer Placeholder 3">
            <a:extLst>
              <a:ext uri="{FF2B5EF4-FFF2-40B4-BE49-F238E27FC236}">
                <a16:creationId xmlns:a16="http://schemas.microsoft.com/office/drawing/2014/main" id="{C02765D4-A704-B4DD-CE84-D310C1896C9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AA645C6-116B-6BA1-8C1E-C3D72B1565BB}"/>
              </a:ext>
            </a:extLst>
          </p:cNvPr>
          <p:cNvSpPr>
            <a:spLocks noGrp="1"/>
          </p:cNvSpPr>
          <p:nvPr>
            <p:ph type="sldNum" sz="quarter" idx="12"/>
          </p:nvPr>
        </p:nvSpPr>
        <p:spPr/>
        <p:txBody>
          <a:bodyPr/>
          <a:lstStyle/>
          <a:p>
            <a:fld id="{2D608FC8-DCEF-42F8-9173-0E50C0A7D663}" type="slidenum">
              <a:rPr lang="en-US" smtClean="0"/>
              <a:t>‹#›</a:t>
            </a:fld>
            <a:endParaRPr lang="en-US"/>
          </a:p>
        </p:txBody>
      </p:sp>
    </p:spTree>
    <p:extLst>
      <p:ext uri="{BB962C8B-B14F-4D97-AF65-F5344CB8AC3E}">
        <p14:creationId xmlns:p14="http://schemas.microsoft.com/office/powerpoint/2010/main" val="978216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157DA2-57D5-0094-E0CF-3AC0DC446278}"/>
              </a:ext>
            </a:extLst>
          </p:cNvPr>
          <p:cNvSpPr>
            <a:spLocks noGrp="1"/>
          </p:cNvSpPr>
          <p:nvPr>
            <p:ph type="dt" sz="half" idx="10"/>
          </p:nvPr>
        </p:nvSpPr>
        <p:spPr/>
        <p:txBody>
          <a:bodyPr/>
          <a:lstStyle/>
          <a:p>
            <a:fld id="{55CF4532-F23C-49B9-8EAE-42880FA9A5F1}" type="datetimeFigureOut">
              <a:rPr lang="en-US" smtClean="0"/>
              <a:t>1/27/2025</a:t>
            </a:fld>
            <a:endParaRPr lang="en-US"/>
          </a:p>
        </p:txBody>
      </p:sp>
      <p:sp>
        <p:nvSpPr>
          <p:cNvPr id="3" name="Footer Placeholder 2">
            <a:extLst>
              <a:ext uri="{FF2B5EF4-FFF2-40B4-BE49-F238E27FC236}">
                <a16:creationId xmlns:a16="http://schemas.microsoft.com/office/drawing/2014/main" id="{D2D55C7D-E17F-A805-0B25-6C389A70C3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467AC0F-DE6E-95E9-F094-4DAA2077E064}"/>
              </a:ext>
            </a:extLst>
          </p:cNvPr>
          <p:cNvSpPr>
            <a:spLocks noGrp="1"/>
          </p:cNvSpPr>
          <p:nvPr>
            <p:ph type="sldNum" sz="quarter" idx="12"/>
          </p:nvPr>
        </p:nvSpPr>
        <p:spPr/>
        <p:txBody>
          <a:bodyPr/>
          <a:lstStyle/>
          <a:p>
            <a:fld id="{2D608FC8-DCEF-42F8-9173-0E50C0A7D663}" type="slidenum">
              <a:rPr lang="en-US" smtClean="0"/>
              <a:t>‹#›</a:t>
            </a:fld>
            <a:endParaRPr lang="en-US"/>
          </a:p>
        </p:txBody>
      </p:sp>
    </p:spTree>
    <p:extLst>
      <p:ext uri="{BB962C8B-B14F-4D97-AF65-F5344CB8AC3E}">
        <p14:creationId xmlns:p14="http://schemas.microsoft.com/office/powerpoint/2010/main" val="3548116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0158E-8C4B-04D3-8F20-A49B8F7AC8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77F3168-93E7-51D4-704F-B62DFCAA96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E8809F-9442-B751-8D5D-27BC544965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6642B1-57E5-C920-F25B-832EE73D682B}"/>
              </a:ext>
            </a:extLst>
          </p:cNvPr>
          <p:cNvSpPr>
            <a:spLocks noGrp="1"/>
          </p:cNvSpPr>
          <p:nvPr>
            <p:ph type="dt" sz="half" idx="10"/>
          </p:nvPr>
        </p:nvSpPr>
        <p:spPr/>
        <p:txBody>
          <a:bodyPr/>
          <a:lstStyle/>
          <a:p>
            <a:fld id="{55CF4532-F23C-49B9-8EAE-42880FA9A5F1}" type="datetimeFigureOut">
              <a:rPr lang="en-US" smtClean="0"/>
              <a:t>1/27/2025</a:t>
            </a:fld>
            <a:endParaRPr lang="en-US"/>
          </a:p>
        </p:txBody>
      </p:sp>
      <p:sp>
        <p:nvSpPr>
          <p:cNvPr id="6" name="Footer Placeholder 5">
            <a:extLst>
              <a:ext uri="{FF2B5EF4-FFF2-40B4-BE49-F238E27FC236}">
                <a16:creationId xmlns:a16="http://schemas.microsoft.com/office/drawing/2014/main" id="{A6125FAA-F774-B8FD-BE5A-C38B977FA87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5AF476-53E6-2B37-DEBC-5FE0367C45FB}"/>
              </a:ext>
            </a:extLst>
          </p:cNvPr>
          <p:cNvSpPr>
            <a:spLocks noGrp="1"/>
          </p:cNvSpPr>
          <p:nvPr>
            <p:ph type="sldNum" sz="quarter" idx="12"/>
          </p:nvPr>
        </p:nvSpPr>
        <p:spPr/>
        <p:txBody>
          <a:bodyPr/>
          <a:lstStyle/>
          <a:p>
            <a:fld id="{2D608FC8-DCEF-42F8-9173-0E50C0A7D663}" type="slidenum">
              <a:rPr lang="en-US" smtClean="0"/>
              <a:t>‹#›</a:t>
            </a:fld>
            <a:endParaRPr lang="en-US"/>
          </a:p>
        </p:txBody>
      </p:sp>
      <p:pic>
        <p:nvPicPr>
          <p:cNvPr id="8" name="Graphic 7">
            <a:extLst>
              <a:ext uri="{FF2B5EF4-FFF2-40B4-BE49-F238E27FC236}">
                <a16:creationId xmlns:a16="http://schemas.microsoft.com/office/drawing/2014/main" id="{79690AF4-5C5F-6F6E-D22D-8E87AC51CEB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4182" y="-2500294"/>
            <a:ext cx="12260366" cy="3404564"/>
          </a:xfrm>
          <a:prstGeom prst="rect">
            <a:avLst/>
          </a:prstGeom>
        </p:spPr>
      </p:pic>
    </p:spTree>
    <p:extLst>
      <p:ext uri="{BB962C8B-B14F-4D97-AF65-F5344CB8AC3E}">
        <p14:creationId xmlns:p14="http://schemas.microsoft.com/office/powerpoint/2010/main" val="1286704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07D3C-93EF-ADF7-8EDD-74F2DDA53B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6BB3D3E-A4C8-5E37-145B-AB10B6213D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837DFC1-53E7-6AAC-21EE-591811FF0E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1E2353-1D1B-9443-81F9-9D7877634E02}"/>
              </a:ext>
            </a:extLst>
          </p:cNvPr>
          <p:cNvSpPr>
            <a:spLocks noGrp="1"/>
          </p:cNvSpPr>
          <p:nvPr>
            <p:ph type="dt" sz="half" idx="10"/>
          </p:nvPr>
        </p:nvSpPr>
        <p:spPr/>
        <p:txBody>
          <a:bodyPr/>
          <a:lstStyle/>
          <a:p>
            <a:fld id="{55CF4532-F23C-49B9-8EAE-42880FA9A5F1}" type="datetimeFigureOut">
              <a:rPr lang="en-US" smtClean="0"/>
              <a:t>1/27/2025</a:t>
            </a:fld>
            <a:endParaRPr lang="en-US"/>
          </a:p>
        </p:txBody>
      </p:sp>
      <p:sp>
        <p:nvSpPr>
          <p:cNvPr id="6" name="Footer Placeholder 5">
            <a:extLst>
              <a:ext uri="{FF2B5EF4-FFF2-40B4-BE49-F238E27FC236}">
                <a16:creationId xmlns:a16="http://schemas.microsoft.com/office/drawing/2014/main" id="{A6C49DDE-29D4-C148-7395-A470DC337B0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57D26D-E11D-C06C-34EC-5ED1A8DD4769}"/>
              </a:ext>
            </a:extLst>
          </p:cNvPr>
          <p:cNvSpPr>
            <a:spLocks noGrp="1"/>
          </p:cNvSpPr>
          <p:nvPr>
            <p:ph type="sldNum" sz="quarter" idx="12"/>
          </p:nvPr>
        </p:nvSpPr>
        <p:spPr/>
        <p:txBody>
          <a:bodyPr/>
          <a:lstStyle/>
          <a:p>
            <a:fld id="{2D608FC8-DCEF-42F8-9173-0E50C0A7D663}" type="slidenum">
              <a:rPr lang="en-US" smtClean="0"/>
              <a:t>‹#›</a:t>
            </a:fld>
            <a:endParaRPr lang="en-US"/>
          </a:p>
        </p:txBody>
      </p:sp>
      <p:pic>
        <p:nvPicPr>
          <p:cNvPr id="8" name="Graphic 7">
            <a:extLst>
              <a:ext uri="{FF2B5EF4-FFF2-40B4-BE49-F238E27FC236}">
                <a16:creationId xmlns:a16="http://schemas.microsoft.com/office/drawing/2014/main" id="{D684A485-BDD4-864F-44BF-56BFD89E201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4182" y="-2500294"/>
            <a:ext cx="12260366" cy="3404564"/>
          </a:xfrm>
          <a:prstGeom prst="rect">
            <a:avLst/>
          </a:prstGeom>
        </p:spPr>
      </p:pic>
    </p:spTree>
    <p:extLst>
      <p:ext uri="{BB962C8B-B14F-4D97-AF65-F5344CB8AC3E}">
        <p14:creationId xmlns:p14="http://schemas.microsoft.com/office/powerpoint/2010/main" val="1854801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A8114FD-61DC-573F-BD82-E2E024FA67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03FFC51-61D9-8C5F-B1B4-001B66D1DA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DB4178-B62B-BF75-7554-2040EFA6CF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5CF4532-F23C-49B9-8EAE-42880FA9A5F1}" type="datetimeFigureOut">
              <a:rPr lang="en-US" smtClean="0"/>
              <a:t>1/27/2025</a:t>
            </a:fld>
            <a:endParaRPr lang="en-US"/>
          </a:p>
        </p:txBody>
      </p:sp>
      <p:sp>
        <p:nvSpPr>
          <p:cNvPr id="5" name="Footer Placeholder 4">
            <a:extLst>
              <a:ext uri="{FF2B5EF4-FFF2-40B4-BE49-F238E27FC236}">
                <a16:creationId xmlns:a16="http://schemas.microsoft.com/office/drawing/2014/main" id="{24FC587E-6C4D-9974-BB53-882A822CD4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525F2C4-6FA8-0A13-68E6-3329CED71C24}"/>
              </a:ext>
            </a:extLst>
          </p:cNvPr>
          <p:cNvSpPr>
            <a:spLocks noGrp="1"/>
          </p:cNvSpPr>
          <p:nvPr>
            <p:ph type="sldNum" sz="quarter" idx="4"/>
          </p:nvPr>
        </p:nvSpPr>
        <p:spPr>
          <a:xfrm>
            <a:off x="8610600" y="6356350"/>
            <a:ext cx="2088735"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D608FC8-DCEF-42F8-9173-0E50C0A7D663}" type="slidenum">
              <a:rPr lang="en-US" smtClean="0"/>
              <a:t>‹#›</a:t>
            </a:fld>
            <a:endParaRPr lang="en-US" dirty="0"/>
          </a:p>
        </p:txBody>
      </p:sp>
      <p:pic>
        <p:nvPicPr>
          <p:cNvPr id="17" name="Picture 16" descr="A black background with a black square&#10;&#10;Description automatically generated with medium confidence">
            <a:extLst>
              <a:ext uri="{FF2B5EF4-FFF2-40B4-BE49-F238E27FC236}">
                <a16:creationId xmlns:a16="http://schemas.microsoft.com/office/drawing/2014/main" id="{CD0DD994-1387-F9A5-9AC6-5F27D54B3939}"/>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04233" y="6417891"/>
            <a:ext cx="284515" cy="303583"/>
          </a:xfrm>
          <a:prstGeom prst="rect">
            <a:avLst/>
          </a:prstGeom>
        </p:spPr>
      </p:pic>
      <p:pic>
        <p:nvPicPr>
          <p:cNvPr id="8" name="Picture 7" descr="A blue and black logo&#10;&#10;Description automatically generated">
            <a:extLst>
              <a:ext uri="{FF2B5EF4-FFF2-40B4-BE49-F238E27FC236}">
                <a16:creationId xmlns:a16="http://schemas.microsoft.com/office/drawing/2014/main" id="{BE25D2C5-AA87-79D0-FD23-C438DBE2649E}"/>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0844764" y="6264274"/>
            <a:ext cx="1143003" cy="457201"/>
          </a:xfrm>
          <a:prstGeom prst="rect">
            <a:avLst/>
          </a:prstGeom>
        </p:spPr>
      </p:pic>
    </p:spTree>
    <p:extLst>
      <p:ext uri="{BB962C8B-B14F-4D97-AF65-F5344CB8AC3E}">
        <p14:creationId xmlns:p14="http://schemas.microsoft.com/office/powerpoint/2010/main" val="41570894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Deidre.Smith@mshc.com" TargetMode="External"/><Relationship Id="rId2" Type="http://schemas.openxmlformats.org/officeDocument/2006/relationships/hyperlink" Target="mailto:Peyton.Mann@mshc.com" TargetMode="External"/><Relationship Id="rId1" Type="http://schemas.openxmlformats.org/officeDocument/2006/relationships/slideLayout" Target="../slideLayouts/slideLayout2.xml"/><Relationship Id="rId4" Type="http://schemas.openxmlformats.org/officeDocument/2006/relationships/hyperlink" Target="mailto:Volanda.Johnson@mshc.com"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mshomecorp.com/home/daily-rates-and-funds-copy/" TargetMode="External"/><Relationship Id="rId7" Type="http://schemas.openxmlformats.org/officeDocument/2006/relationships/image" Target="../media/image7.png"/><Relationship Id="rId2" Type="http://schemas.openxmlformats.org/officeDocument/2006/relationships/hyperlink" Target="https://www.mshomecorp.com/lenders/" TargetMode="External"/><Relationship Id="rId1" Type="http://schemas.openxmlformats.org/officeDocument/2006/relationships/slideLayout" Target="../slideLayouts/slideLayout2.xml"/><Relationship Id="rId6" Type="http://schemas.openxmlformats.org/officeDocument/2006/relationships/hyperlink" Target="https://www.mshomecorp.com/lenders/faq/" TargetMode="External"/><Relationship Id="rId5" Type="http://schemas.openxmlformats.org/officeDocument/2006/relationships/hyperlink" Target="https://archivemhc.com/MitasLive/MitasWeb/WebPortal/PortalLogin.aspx?meqs=EsjPDzZ%252AMzwVTBzOrP5MN5RRb999n1qNBwThv7JeF1NUtnmS4y9soW5o4YtPm58jeW%2FfnaZULdt%252AsA58%2FdcTuA9UPV2fEVkCit3tAHRkDkh9w95f0%252Awj8QdcEM7sqiyCjv%252AZe7H4%2Fq8ma2sUeiMsjw%3D%3D" TargetMode="External"/><Relationship Id="rId4" Type="http://schemas.openxmlformats.org/officeDocument/2006/relationships/hyperlink" Target="https://www.mshomecorp.com/income-limits/"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7AD62-0052-D086-7F14-709DF4CDD19D}"/>
              </a:ext>
            </a:extLst>
          </p:cNvPr>
          <p:cNvSpPr>
            <a:spLocks noGrp="1"/>
          </p:cNvSpPr>
          <p:nvPr>
            <p:ph type="ctrTitle"/>
          </p:nvPr>
        </p:nvSpPr>
        <p:spPr/>
        <p:txBody>
          <a:bodyPr/>
          <a:lstStyle/>
          <a:p>
            <a:r>
              <a:rPr lang="en-US" dirty="0"/>
              <a:t>Mississippi Home Corporation</a:t>
            </a:r>
          </a:p>
        </p:txBody>
      </p:sp>
    </p:spTree>
    <p:extLst>
      <p:ext uri="{BB962C8B-B14F-4D97-AF65-F5344CB8AC3E}">
        <p14:creationId xmlns:p14="http://schemas.microsoft.com/office/powerpoint/2010/main" val="27162578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8534F-A4FB-D9D7-6878-84C5BE1AFB81}"/>
              </a:ext>
            </a:extLst>
          </p:cNvPr>
          <p:cNvSpPr>
            <a:spLocks noGrp="1"/>
          </p:cNvSpPr>
          <p:nvPr>
            <p:ph type="title"/>
          </p:nvPr>
        </p:nvSpPr>
        <p:spPr/>
        <p:txBody>
          <a:bodyPr/>
          <a:lstStyle/>
          <a:p>
            <a:r>
              <a:rPr lang="en-US" dirty="0"/>
              <a:t>Originating</a:t>
            </a:r>
          </a:p>
        </p:txBody>
      </p:sp>
      <p:sp>
        <p:nvSpPr>
          <p:cNvPr id="3" name="Content Placeholder 2">
            <a:extLst>
              <a:ext uri="{FF2B5EF4-FFF2-40B4-BE49-F238E27FC236}">
                <a16:creationId xmlns:a16="http://schemas.microsoft.com/office/drawing/2014/main" id="{38328699-9137-6DD3-0E67-F09F382931E6}"/>
              </a:ext>
            </a:extLst>
          </p:cNvPr>
          <p:cNvSpPr>
            <a:spLocks noGrp="1"/>
          </p:cNvSpPr>
          <p:nvPr>
            <p:ph idx="1"/>
          </p:nvPr>
        </p:nvSpPr>
        <p:spPr/>
        <p:txBody>
          <a:bodyPr>
            <a:normAutofit/>
          </a:bodyPr>
          <a:lstStyle/>
          <a:p>
            <a:pPr marL="0" indent="0">
              <a:spcBef>
                <a:spcPct val="0"/>
              </a:spcBef>
              <a:buNone/>
            </a:pPr>
            <a:r>
              <a:rPr lang="en-US" sz="3600" dirty="0">
                <a:latin typeface="+mj-lt"/>
                <a:ea typeface="+mj-ea"/>
                <a:cs typeface="+mj-cs"/>
              </a:rPr>
              <a:t>MHC will be the servicer for the $10,000 2nd mortgage. </a:t>
            </a:r>
          </a:p>
          <a:p>
            <a:pPr marL="0" indent="0">
              <a:spcBef>
                <a:spcPct val="0"/>
              </a:spcBef>
              <a:buNone/>
            </a:pPr>
            <a:endParaRPr lang="en-US" sz="3600" dirty="0">
              <a:latin typeface="+mj-lt"/>
              <a:ea typeface="+mj-ea"/>
              <a:cs typeface="+mj-cs"/>
            </a:endParaRPr>
          </a:p>
          <a:p>
            <a:pPr marL="0" indent="0">
              <a:spcBef>
                <a:spcPct val="0"/>
              </a:spcBef>
              <a:buNone/>
            </a:pPr>
            <a:r>
              <a:rPr lang="en-US" sz="3600" dirty="0">
                <a:latin typeface="+mj-lt"/>
                <a:ea typeface="+mj-ea"/>
                <a:cs typeface="+mj-cs"/>
              </a:rPr>
              <a:t>The borrower will be required to place the 2nd mortgage payment on automatic draft.</a:t>
            </a:r>
          </a:p>
          <a:p>
            <a:pPr marL="0" indent="0">
              <a:spcBef>
                <a:spcPct val="0"/>
              </a:spcBef>
              <a:buNone/>
            </a:pPr>
            <a:endParaRPr lang="en-US" sz="3600" i="1" dirty="0">
              <a:latin typeface="+mj-lt"/>
              <a:ea typeface="+mj-ea"/>
              <a:cs typeface="+mj-cs"/>
            </a:endParaRPr>
          </a:p>
          <a:p>
            <a:pPr marL="0" indent="0">
              <a:spcBef>
                <a:spcPct val="0"/>
              </a:spcBef>
              <a:buNone/>
            </a:pPr>
            <a:r>
              <a:rPr lang="en-US" sz="2400" i="1" dirty="0">
                <a:latin typeface="+mj-lt"/>
                <a:ea typeface="+mj-ea"/>
                <a:cs typeface="+mj-cs"/>
              </a:rPr>
              <a:t>*There is a form in the document set to secure this payment method.</a:t>
            </a:r>
          </a:p>
          <a:p>
            <a:endParaRPr lang="en-US" dirty="0"/>
          </a:p>
        </p:txBody>
      </p:sp>
    </p:spTree>
    <p:extLst>
      <p:ext uri="{BB962C8B-B14F-4D97-AF65-F5344CB8AC3E}">
        <p14:creationId xmlns:p14="http://schemas.microsoft.com/office/powerpoint/2010/main" val="8187666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EC7D7-9D3E-1327-E31A-3D1A6C68D17A}"/>
              </a:ext>
            </a:extLst>
          </p:cNvPr>
          <p:cNvSpPr>
            <a:spLocks noGrp="1"/>
          </p:cNvSpPr>
          <p:nvPr>
            <p:ph type="title"/>
          </p:nvPr>
        </p:nvSpPr>
        <p:spPr>
          <a:xfrm>
            <a:off x="838200" y="629813"/>
            <a:ext cx="10515600" cy="1009934"/>
          </a:xfrm>
        </p:spPr>
        <p:txBody>
          <a:bodyPr/>
          <a:lstStyle/>
          <a:p>
            <a:r>
              <a:rPr lang="en-US" dirty="0"/>
              <a:t>Originating </a:t>
            </a:r>
          </a:p>
        </p:txBody>
      </p:sp>
      <p:sp>
        <p:nvSpPr>
          <p:cNvPr id="3" name="Content Placeholder 2">
            <a:extLst>
              <a:ext uri="{FF2B5EF4-FFF2-40B4-BE49-F238E27FC236}">
                <a16:creationId xmlns:a16="http://schemas.microsoft.com/office/drawing/2014/main" id="{15DA10A1-45F8-72FA-C3FE-04796E3E2CCE}"/>
              </a:ext>
            </a:extLst>
          </p:cNvPr>
          <p:cNvSpPr>
            <a:spLocks noGrp="1"/>
          </p:cNvSpPr>
          <p:nvPr>
            <p:ph idx="1"/>
          </p:nvPr>
        </p:nvSpPr>
        <p:spPr>
          <a:xfrm>
            <a:off x="838200" y="1905877"/>
            <a:ext cx="10515600" cy="4525068"/>
          </a:xfrm>
        </p:spPr>
        <p:txBody>
          <a:bodyPr>
            <a:normAutofit fontScale="47500" lnSpcReduction="20000"/>
          </a:bodyPr>
          <a:lstStyle/>
          <a:p>
            <a:r>
              <a:rPr lang="en-US" sz="4800" dirty="0">
                <a:latin typeface="+mj-lt"/>
                <a:ea typeface="+mj-ea"/>
                <a:cs typeface="+mj-cs"/>
              </a:rPr>
              <a:t>If using an alternate document system (i.e., </a:t>
            </a:r>
            <a:r>
              <a:rPr lang="en-US" sz="4800" dirty="0" err="1">
                <a:latin typeface="+mj-lt"/>
                <a:ea typeface="+mj-ea"/>
                <a:cs typeface="+mj-cs"/>
              </a:rPr>
              <a:t>DocMagic</a:t>
            </a:r>
            <a:r>
              <a:rPr lang="en-US" sz="4800" dirty="0">
                <a:latin typeface="+mj-lt"/>
                <a:ea typeface="+mj-ea"/>
                <a:cs typeface="+mj-cs"/>
              </a:rPr>
              <a:t>), to generate bond forms including the 2nd Mortgage Note &amp; Deed of Trust, no language or example provided on the 2nd mtg. note can be modified.  The document formatting, excluding the first page of the Deed of Trust for recording requirements can be made to conform to the system providers software.</a:t>
            </a:r>
          </a:p>
          <a:p>
            <a:endParaRPr lang="en-US" sz="4800" dirty="0">
              <a:latin typeface="+mj-lt"/>
              <a:ea typeface="+mj-ea"/>
              <a:cs typeface="+mj-cs"/>
            </a:endParaRPr>
          </a:p>
          <a:p>
            <a:r>
              <a:rPr lang="en-US" sz="4800" dirty="0">
                <a:latin typeface="+mj-lt"/>
                <a:ea typeface="+mj-ea"/>
                <a:cs typeface="+mj-cs"/>
              </a:rPr>
              <a:t>MHC is shown as Lender on the Original 2nd Mortgage Note &amp; Recorded Deed Of Trust &amp; the Originating Lender is shown as the Priority Lender on the 2nd Mortgage Deed of Trust along with their 1st mortgage loan amount.  Lender is required to mail or overnight the 2nd Mortgage Original executed Note and Recorded Deed of Trust to MHC – Attn: Single Family.</a:t>
            </a:r>
          </a:p>
          <a:p>
            <a:endParaRPr lang="en-US" sz="4800" dirty="0">
              <a:latin typeface="+mj-lt"/>
              <a:ea typeface="+mj-ea"/>
              <a:cs typeface="+mj-cs"/>
            </a:endParaRPr>
          </a:p>
          <a:p>
            <a:r>
              <a:rPr lang="en-US" sz="4800" dirty="0">
                <a:latin typeface="+mj-lt"/>
                <a:ea typeface="+mj-ea"/>
                <a:cs typeface="+mj-cs"/>
              </a:rPr>
              <a:t>MHC’s TIN # - 64-0644578</a:t>
            </a:r>
          </a:p>
          <a:p>
            <a:endParaRPr lang="en-US" dirty="0"/>
          </a:p>
        </p:txBody>
      </p:sp>
    </p:spTree>
    <p:extLst>
      <p:ext uri="{BB962C8B-B14F-4D97-AF65-F5344CB8AC3E}">
        <p14:creationId xmlns:p14="http://schemas.microsoft.com/office/powerpoint/2010/main" val="1225105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808B3-6D22-296B-979C-79C47AB6AB2A}"/>
              </a:ext>
            </a:extLst>
          </p:cNvPr>
          <p:cNvSpPr>
            <a:spLocks noGrp="1"/>
          </p:cNvSpPr>
          <p:nvPr>
            <p:ph type="title"/>
          </p:nvPr>
        </p:nvSpPr>
        <p:spPr>
          <a:xfrm>
            <a:off x="838200" y="629813"/>
            <a:ext cx="10515600" cy="1009934"/>
          </a:xfrm>
        </p:spPr>
        <p:txBody>
          <a:bodyPr/>
          <a:lstStyle/>
          <a:p>
            <a:r>
              <a:rPr lang="en-US" dirty="0"/>
              <a:t>Originating </a:t>
            </a:r>
          </a:p>
        </p:txBody>
      </p:sp>
      <p:sp>
        <p:nvSpPr>
          <p:cNvPr id="3" name="Content Placeholder 2">
            <a:extLst>
              <a:ext uri="{FF2B5EF4-FFF2-40B4-BE49-F238E27FC236}">
                <a16:creationId xmlns:a16="http://schemas.microsoft.com/office/drawing/2014/main" id="{3599B59D-E6EE-594E-8D5C-043D11DA6E06}"/>
              </a:ext>
            </a:extLst>
          </p:cNvPr>
          <p:cNvSpPr>
            <a:spLocks noGrp="1"/>
          </p:cNvSpPr>
          <p:nvPr>
            <p:ph idx="1"/>
          </p:nvPr>
        </p:nvSpPr>
        <p:spPr>
          <a:xfrm>
            <a:off x="838200" y="1639746"/>
            <a:ext cx="10515600" cy="4921827"/>
          </a:xfrm>
        </p:spPr>
        <p:txBody>
          <a:bodyPr>
            <a:normAutofit fontScale="55000" lnSpcReduction="20000"/>
          </a:bodyPr>
          <a:lstStyle/>
          <a:p>
            <a:r>
              <a:rPr lang="en-US" sz="5200" dirty="0">
                <a:latin typeface="+mj-lt"/>
                <a:ea typeface="+mj-ea"/>
                <a:cs typeface="+mj-cs"/>
              </a:rPr>
              <a:t>The Purchase Certification (PC) package documents are uploaded to MHC’s Online Reservation System (see checklist), excluding the Original 2nd Mortgage note &amp; Orig. recorded 2nd Mortgage Deed of Trust).  DO NOT send to 1st Mtg. Servicer.</a:t>
            </a:r>
          </a:p>
          <a:p>
            <a:pPr lvl="1"/>
            <a:r>
              <a:rPr lang="en-US" sz="5200" dirty="0">
                <a:latin typeface="+mj-lt"/>
                <a:ea typeface="+mj-ea"/>
                <a:cs typeface="+mj-cs"/>
              </a:rPr>
              <a:t>After the purchase certification has been issued, the accounting department will process the wire and upload the confirmation to the lender portal</a:t>
            </a:r>
          </a:p>
          <a:p>
            <a:pPr marL="457200" lvl="1" indent="0">
              <a:buNone/>
            </a:pPr>
            <a:endParaRPr lang="en-US" sz="5200" dirty="0">
              <a:latin typeface="+mj-lt"/>
              <a:ea typeface="+mj-ea"/>
              <a:cs typeface="+mj-cs"/>
            </a:endParaRPr>
          </a:p>
          <a:p>
            <a:r>
              <a:rPr lang="en-US" sz="5200" dirty="0">
                <a:latin typeface="+mj-lt"/>
                <a:ea typeface="+mj-ea"/>
                <a:cs typeface="+mj-cs"/>
              </a:rPr>
              <a:t>MHC will reimburse the lender with a copy of the recorded 2nd mortgage DOT if all other documents have been received.</a:t>
            </a:r>
          </a:p>
          <a:p>
            <a:pPr marL="0" indent="0">
              <a:buNone/>
            </a:pPr>
            <a:r>
              <a:rPr lang="en-US" sz="4000" b="1" i="1" dirty="0">
                <a:latin typeface="+mj-lt"/>
                <a:ea typeface="+mj-ea"/>
                <a:cs typeface="+mj-cs"/>
              </a:rPr>
              <a:t>Note:  </a:t>
            </a:r>
            <a:r>
              <a:rPr lang="en-US" sz="4000" i="1" dirty="0">
                <a:latin typeface="+mj-lt"/>
                <a:ea typeface="+mj-ea"/>
                <a:cs typeface="+mj-cs"/>
              </a:rPr>
              <a:t>Servicer may not purchase the 1st mortgage loan without MHC’s Purchase Certification which is printed from the online system after the status is updated to a Purchase Certification status.</a:t>
            </a:r>
          </a:p>
          <a:p>
            <a:endParaRPr lang="en-US" dirty="0"/>
          </a:p>
        </p:txBody>
      </p:sp>
    </p:spTree>
    <p:extLst>
      <p:ext uri="{BB962C8B-B14F-4D97-AF65-F5344CB8AC3E}">
        <p14:creationId xmlns:p14="http://schemas.microsoft.com/office/powerpoint/2010/main" val="10641222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E3482-F4E2-A82F-86AF-00DAD63632FE}"/>
              </a:ext>
            </a:extLst>
          </p:cNvPr>
          <p:cNvSpPr>
            <a:spLocks noGrp="1"/>
          </p:cNvSpPr>
          <p:nvPr>
            <p:ph type="title"/>
          </p:nvPr>
        </p:nvSpPr>
        <p:spPr>
          <a:xfrm>
            <a:off x="838200" y="737636"/>
            <a:ext cx="10515600" cy="1009934"/>
          </a:xfrm>
        </p:spPr>
        <p:txBody>
          <a:bodyPr/>
          <a:lstStyle/>
          <a:p>
            <a:r>
              <a:rPr lang="en-US" dirty="0"/>
              <a:t>How can we help?</a:t>
            </a:r>
          </a:p>
        </p:txBody>
      </p:sp>
      <p:sp>
        <p:nvSpPr>
          <p:cNvPr id="3" name="Content Placeholder 2">
            <a:extLst>
              <a:ext uri="{FF2B5EF4-FFF2-40B4-BE49-F238E27FC236}">
                <a16:creationId xmlns:a16="http://schemas.microsoft.com/office/drawing/2014/main" id="{9722BF59-7BA3-32BB-BC4D-D0030D421520}"/>
              </a:ext>
            </a:extLst>
          </p:cNvPr>
          <p:cNvSpPr>
            <a:spLocks noGrp="1"/>
          </p:cNvSpPr>
          <p:nvPr>
            <p:ph idx="1"/>
          </p:nvPr>
        </p:nvSpPr>
        <p:spPr>
          <a:xfrm>
            <a:off x="512801" y="2055893"/>
            <a:ext cx="4538170" cy="1791118"/>
          </a:xfrm>
        </p:spPr>
        <p:txBody>
          <a:bodyPr>
            <a:normAutofit/>
          </a:bodyPr>
          <a:lstStyle/>
          <a:p>
            <a:pPr marL="0" indent="0" algn="ctr">
              <a:buNone/>
            </a:pPr>
            <a:r>
              <a:rPr lang="en-US" sz="2100" b="1" dirty="0">
                <a:latin typeface="+mj-lt"/>
                <a:ea typeface="+mj-ea"/>
                <a:cs typeface="+mj-cs"/>
              </a:rPr>
              <a:t>Peyton Mann</a:t>
            </a:r>
          </a:p>
          <a:p>
            <a:pPr marL="0" indent="0" algn="ctr">
              <a:buNone/>
            </a:pPr>
            <a:r>
              <a:rPr lang="en-US" sz="1600" dirty="0">
                <a:latin typeface="+mj-lt"/>
                <a:ea typeface="+mj-ea"/>
                <a:cs typeface="+mj-cs"/>
              </a:rPr>
              <a:t>Marketing Education and Outreach Officer</a:t>
            </a:r>
          </a:p>
          <a:p>
            <a:pPr marL="0" indent="0" algn="ctr">
              <a:buNone/>
            </a:pPr>
            <a:r>
              <a:rPr lang="en-US" sz="2100" dirty="0">
                <a:latin typeface="+mj-lt"/>
                <a:ea typeface="+mj-ea"/>
                <a:cs typeface="+mj-cs"/>
                <a:hlinkClick r:id="rId2">
                  <a:extLst>
                    <a:ext uri="{A12FA001-AC4F-418D-AE19-62706E023703}">
                      <ahyp:hlinkClr xmlns:ahyp="http://schemas.microsoft.com/office/drawing/2018/hyperlinkcolor" val="tx"/>
                    </a:ext>
                  </a:extLst>
                </a:hlinkClick>
              </a:rPr>
              <a:t>Peyton.Mann@mshc.com</a:t>
            </a:r>
            <a:endParaRPr lang="en-US" sz="2100" dirty="0">
              <a:latin typeface="+mj-lt"/>
              <a:ea typeface="+mj-ea"/>
              <a:cs typeface="+mj-cs"/>
            </a:endParaRPr>
          </a:p>
          <a:p>
            <a:pPr marL="0" indent="0" algn="ctr">
              <a:buNone/>
            </a:pPr>
            <a:r>
              <a:rPr lang="en-US" sz="2100" dirty="0">
                <a:latin typeface="+mj-lt"/>
                <a:ea typeface="+mj-ea"/>
                <a:cs typeface="+mj-cs"/>
              </a:rPr>
              <a:t>601-718-4755</a:t>
            </a:r>
          </a:p>
          <a:p>
            <a:pPr marL="0" indent="0" algn="ctr">
              <a:buNone/>
            </a:pPr>
            <a:endParaRPr lang="en-US" sz="4400" dirty="0">
              <a:latin typeface="+mj-lt"/>
              <a:ea typeface="+mj-ea"/>
              <a:cs typeface="+mj-cs"/>
            </a:endParaRPr>
          </a:p>
        </p:txBody>
      </p:sp>
      <p:sp>
        <p:nvSpPr>
          <p:cNvPr id="4" name="TextBox 3">
            <a:extLst>
              <a:ext uri="{FF2B5EF4-FFF2-40B4-BE49-F238E27FC236}">
                <a16:creationId xmlns:a16="http://schemas.microsoft.com/office/drawing/2014/main" id="{3ABD07F5-EE55-BF24-597F-1B2279BB3CAB}"/>
              </a:ext>
            </a:extLst>
          </p:cNvPr>
          <p:cNvSpPr txBox="1"/>
          <p:nvPr/>
        </p:nvSpPr>
        <p:spPr>
          <a:xfrm>
            <a:off x="7213880" y="2055893"/>
            <a:ext cx="4139920" cy="1384995"/>
          </a:xfrm>
          <a:prstGeom prst="rect">
            <a:avLst/>
          </a:prstGeom>
          <a:noFill/>
        </p:spPr>
        <p:txBody>
          <a:bodyPr wrap="square" rtlCol="0">
            <a:spAutoFit/>
          </a:bodyPr>
          <a:lstStyle/>
          <a:p>
            <a:pPr algn="ctr"/>
            <a:r>
              <a:rPr lang="en-US" sz="2100" b="1" dirty="0">
                <a:latin typeface="+mj-lt"/>
                <a:ea typeface="+mj-ea"/>
                <a:cs typeface="+mj-cs"/>
              </a:rPr>
              <a:t>Deidre Smith </a:t>
            </a:r>
          </a:p>
          <a:p>
            <a:pPr algn="ctr"/>
            <a:r>
              <a:rPr lang="en-US" sz="2100" dirty="0">
                <a:latin typeface="+mj-lt"/>
                <a:ea typeface="+mj-ea"/>
                <a:cs typeface="+mj-cs"/>
              </a:rPr>
              <a:t>Vice President of Single Family</a:t>
            </a:r>
          </a:p>
          <a:p>
            <a:pPr algn="ctr"/>
            <a:r>
              <a:rPr lang="en-US" sz="2100" dirty="0">
                <a:latin typeface="+mj-lt"/>
                <a:ea typeface="+mj-ea"/>
                <a:cs typeface="+mj-cs"/>
                <a:hlinkClick r:id="rId3">
                  <a:extLst>
                    <a:ext uri="{A12FA001-AC4F-418D-AE19-62706E023703}">
                      <ahyp:hlinkClr xmlns:ahyp="http://schemas.microsoft.com/office/drawing/2018/hyperlinkcolor" val="tx"/>
                    </a:ext>
                  </a:extLst>
                </a:hlinkClick>
              </a:rPr>
              <a:t>Deidre.Smith@mshc.com</a:t>
            </a:r>
            <a:endParaRPr lang="en-US" sz="2100" dirty="0">
              <a:latin typeface="+mj-lt"/>
              <a:ea typeface="+mj-ea"/>
              <a:cs typeface="+mj-cs"/>
            </a:endParaRPr>
          </a:p>
          <a:p>
            <a:pPr algn="ctr"/>
            <a:r>
              <a:rPr lang="en-US" sz="2100" dirty="0">
                <a:latin typeface="+mj-lt"/>
                <a:ea typeface="+mj-ea"/>
                <a:cs typeface="+mj-cs"/>
              </a:rPr>
              <a:t>601-718-4629</a:t>
            </a:r>
          </a:p>
        </p:txBody>
      </p:sp>
      <p:sp>
        <p:nvSpPr>
          <p:cNvPr id="5" name="TextBox 4">
            <a:extLst>
              <a:ext uri="{FF2B5EF4-FFF2-40B4-BE49-F238E27FC236}">
                <a16:creationId xmlns:a16="http://schemas.microsoft.com/office/drawing/2014/main" id="{32139763-35B0-00A7-32B2-7957F9441A08}"/>
              </a:ext>
            </a:extLst>
          </p:cNvPr>
          <p:cNvSpPr txBox="1"/>
          <p:nvPr/>
        </p:nvSpPr>
        <p:spPr>
          <a:xfrm>
            <a:off x="3884023" y="4056916"/>
            <a:ext cx="4423954" cy="1338828"/>
          </a:xfrm>
          <a:prstGeom prst="rect">
            <a:avLst/>
          </a:prstGeom>
          <a:noFill/>
        </p:spPr>
        <p:txBody>
          <a:bodyPr wrap="square" rtlCol="0">
            <a:spAutoFit/>
          </a:bodyPr>
          <a:lstStyle/>
          <a:p>
            <a:pPr algn="ctr"/>
            <a:r>
              <a:rPr lang="en-US" sz="2100" b="1" dirty="0">
                <a:latin typeface="+mj-lt"/>
                <a:ea typeface="+mj-ea"/>
                <a:cs typeface="+mj-cs"/>
              </a:rPr>
              <a:t>Volanda Johnson </a:t>
            </a:r>
          </a:p>
          <a:p>
            <a:pPr algn="ctr"/>
            <a:r>
              <a:rPr lang="en-US" dirty="0">
                <a:latin typeface="+mj-lt"/>
                <a:ea typeface="+mj-ea"/>
                <a:cs typeface="+mj-cs"/>
              </a:rPr>
              <a:t>Customer Service Representative </a:t>
            </a:r>
          </a:p>
          <a:p>
            <a:pPr algn="ctr"/>
            <a:r>
              <a:rPr lang="en-US" sz="2100" dirty="0">
                <a:latin typeface="+mj-lt"/>
                <a:ea typeface="+mj-ea"/>
                <a:cs typeface="+mj-cs"/>
                <a:hlinkClick r:id="rId4">
                  <a:extLst>
                    <a:ext uri="{A12FA001-AC4F-418D-AE19-62706E023703}">
                      <ahyp:hlinkClr xmlns:ahyp="http://schemas.microsoft.com/office/drawing/2018/hyperlinkcolor" val="tx"/>
                    </a:ext>
                  </a:extLst>
                </a:hlinkClick>
              </a:rPr>
              <a:t>Volanda.Johnson@mshc.com</a:t>
            </a:r>
            <a:r>
              <a:rPr lang="en-US" sz="2100" dirty="0">
                <a:latin typeface="+mj-lt"/>
                <a:ea typeface="+mj-ea"/>
                <a:cs typeface="+mj-cs"/>
              </a:rPr>
              <a:t> </a:t>
            </a:r>
          </a:p>
          <a:p>
            <a:pPr algn="ctr"/>
            <a:r>
              <a:rPr lang="en-US" sz="2100" dirty="0">
                <a:latin typeface="+mj-lt"/>
                <a:ea typeface="+mj-ea"/>
                <a:cs typeface="+mj-cs"/>
              </a:rPr>
              <a:t>601-718-4661</a:t>
            </a:r>
          </a:p>
        </p:txBody>
      </p:sp>
    </p:spTree>
    <p:extLst>
      <p:ext uri="{BB962C8B-B14F-4D97-AF65-F5344CB8AC3E}">
        <p14:creationId xmlns:p14="http://schemas.microsoft.com/office/powerpoint/2010/main" val="41867899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9304D-D20D-2D08-3305-FFD120BEA156}"/>
              </a:ext>
            </a:extLst>
          </p:cNvPr>
          <p:cNvSpPr>
            <a:spLocks noGrp="1"/>
          </p:cNvSpPr>
          <p:nvPr>
            <p:ph type="title"/>
          </p:nvPr>
        </p:nvSpPr>
        <p:spPr>
          <a:xfrm>
            <a:off x="2787982" y="624788"/>
            <a:ext cx="3432349" cy="1009934"/>
          </a:xfrm>
        </p:spPr>
        <p:txBody>
          <a:bodyPr/>
          <a:lstStyle/>
          <a:p>
            <a:r>
              <a:rPr lang="en-US" dirty="0"/>
              <a:t>Helpful Links</a:t>
            </a:r>
          </a:p>
        </p:txBody>
      </p:sp>
      <p:sp>
        <p:nvSpPr>
          <p:cNvPr id="3" name="Content Placeholder 2">
            <a:extLst>
              <a:ext uri="{FF2B5EF4-FFF2-40B4-BE49-F238E27FC236}">
                <a16:creationId xmlns:a16="http://schemas.microsoft.com/office/drawing/2014/main" id="{94508F04-E899-DED5-6AC9-21BF393BAC83}"/>
              </a:ext>
            </a:extLst>
          </p:cNvPr>
          <p:cNvSpPr>
            <a:spLocks noGrp="1"/>
          </p:cNvSpPr>
          <p:nvPr>
            <p:ph idx="1"/>
          </p:nvPr>
        </p:nvSpPr>
        <p:spPr>
          <a:xfrm>
            <a:off x="838200" y="1929009"/>
            <a:ext cx="10515600" cy="4588440"/>
          </a:xfrm>
        </p:spPr>
        <p:txBody>
          <a:bodyPr/>
          <a:lstStyle/>
          <a:p>
            <a:r>
              <a:rPr lang="en-US" dirty="0">
                <a:latin typeface="+mj-lt"/>
                <a:ea typeface="+mj-ea"/>
                <a:cs typeface="+mj-cs"/>
                <a:hlinkClick r:id="rId2">
                  <a:extLst>
                    <a:ext uri="{A12FA001-AC4F-418D-AE19-62706E023703}">
                      <ahyp:hlinkClr xmlns:ahyp="http://schemas.microsoft.com/office/drawing/2018/hyperlinkcolor" val="tx"/>
                    </a:ext>
                  </a:extLst>
                </a:hlinkClick>
              </a:rPr>
              <a:t>MHC Lender Resources</a:t>
            </a:r>
            <a:endParaRPr lang="en-US" dirty="0">
              <a:latin typeface="+mj-lt"/>
              <a:ea typeface="+mj-ea"/>
              <a:cs typeface="+mj-cs"/>
            </a:endParaRPr>
          </a:p>
          <a:p>
            <a:endParaRPr lang="en-US" dirty="0">
              <a:latin typeface="+mj-lt"/>
              <a:ea typeface="+mj-ea"/>
              <a:cs typeface="+mj-cs"/>
            </a:endParaRPr>
          </a:p>
          <a:p>
            <a:r>
              <a:rPr lang="en-US" dirty="0">
                <a:solidFill>
                  <a:srgbClr val="253746"/>
                </a:solidFill>
                <a:latin typeface="+mj-lt"/>
                <a:ea typeface="+mj-ea"/>
                <a:cs typeface="+mj-cs"/>
                <a:hlinkClick r:id="rId3">
                  <a:extLst>
                    <a:ext uri="{A12FA001-AC4F-418D-AE19-62706E023703}">
                      <ahyp:hlinkClr xmlns:ahyp="http://schemas.microsoft.com/office/drawing/2018/hyperlinkcolor" val="tx"/>
                    </a:ext>
                  </a:extLst>
                </a:hlinkClick>
              </a:rPr>
              <a:t>MHC Daily Rates</a:t>
            </a:r>
            <a:endParaRPr lang="en-US" dirty="0">
              <a:solidFill>
                <a:srgbClr val="253746"/>
              </a:solidFill>
              <a:latin typeface="+mj-lt"/>
              <a:ea typeface="+mj-ea"/>
              <a:cs typeface="+mj-cs"/>
            </a:endParaRPr>
          </a:p>
          <a:p>
            <a:endParaRPr lang="en-US" dirty="0">
              <a:solidFill>
                <a:srgbClr val="253746"/>
              </a:solidFill>
              <a:latin typeface="+mj-lt"/>
              <a:ea typeface="+mj-ea"/>
              <a:cs typeface="+mj-cs"/>
            </a:endParaRPr>
          </a:p>
          <a:p>
            <a:r>
              <a:rPr lang="en-US" dirty="0">
                <a:latin typeface="+mj-lt"/>
                <a:ea typeface="+mj-ea"/>
                <a:cs typeface="+mj-cs"/>
                <a:hlinkClick r:id="rId4">
                  <a:extLst>
                    <a:ext uri="{A12FA001-AC4F-418D-AE19-62706E023703}">
                      <ahyp:hlinkClr xmlns:ahyp="http://schemas.microsoft.com/office/drawing/2018/hyperlinkcolor" val="tx"/>
                    </a:ext>
                  </a:extLst>
                </a:hlinkClick>
              </a:rPr>
              <a:t>Program Income Limits</a:t>
            </a:r>
            <a:endParaRPr lang="en-US" dirty="0">
              <a:latin typeface="+mj-lt"/>
              <a:ea typeface="+mj-ea"/>
              <a:cs typeface="+mj-cs"/>
            </a:endParaRPr>
          </a:p>
          <a:p>
            <a:endParaRPr lang="en-US" dirty="0">
              <a:solidFill>
                <a:srgbClr val="253746"/>
              </a:solidFill>
              <a:latin typeface="+mj-lt"/>
              <a:ea typeface="+mj-ea"/>
              <a:cs typeface="+mj-cs"/>
            </a:endParaRPr>
          </a:p>
          <a:p>
            <a:r>
              <a:rPr lang="en-US" dirty="0">
                <a:solidFill>
                  <a:srgbClr val="253746"/>
                </a:solidFill>
                <a:latin typeface="+mj-lt"/>
                <a:ea typeface="+mj-ea"/>
                <a:cs typeface="+mj-cs"/>
                <a:hlinkClick r:id="rId5">
                  <a:extLst>
                    <a:ext uri="{A12FA001-AC4F-418D-AE19-62706E023703}">
                      <ahyp:hlinkClr xmlns:ahyp="http://schemas.microsoft.com/office/drawing/2018/hyperlinkcolor" val="tx"/>
                    </a:ext>
                  </a:extLst>
                </a:hlinkClick>
              </a:rPr>
              <a:t>Lender Log In </a:t>
            </a:r>
            <a:endParaRPr lang="en-US" dirty="0">
              <a:solidFill>
                <a:srgbClr val="253746"/>
              </a:solidFill>
              <a:latin typeface="+mj-lt"/>
              <a:ea typeface="+mj-ea"/>
              <a:cs typeface="+mj-cs"/>
            </a:endParaRPr>
          </a:p>
          <a:p>
            <a:endParaRPr lang="en-US" dirty="0">
              <a:solidFill>
                <a:srgbClr val="253746"/>
              </a:solidFill>
              <a:latin typeface="+mj-lt"/>
              <a:ea typeface="+mj-ea"/>
              <a:cs typeface="+mj-cs"/>
            </a:endParaRPr>
          </a:p>
          <a:p>
            <a:r>
              <a:rPr lang="en-US" dirty="0">
                <a:solidFill>
                  <a:srgbClr val="253746"/>
                </a:solidFill>
                <a:latin typeface="+mj-lt"/>
                <a:ea typeface="+mj-ea"/>
                <a:cs typeface="+mj-cs"/>
                <a:hlinkClick r:id="rId6">
                  <a:extLst>
                    <a:ext uri="{A12FA001-AC4F-418D-AE19-62706E023703}">
                      <ahyp:hlinkClr xmlns:ahyp="http://schemas.microsoft.com/office/drawing/2018/hyperlinkcolor" val="tx"/>
                    </a:ext>
                  </a:extLst>
                </a:hlinkClick>
              </a:rPr>
              <a:t>Lender FAQ</a:t>
            </a:r>
            <a:endParaRPr lang="en-US" dirty="0">
              <a:solidFill>
                <a:srgbClr val="253746"/>
              </a:solidFill>
              <a:latin typeface="+mj-lt"/>
              <a:ea typeface="+mj-ea"/>
              <a:cs typeface="+mj-cs"/>
            </a:endParaRPr>
          </a:p>
          <a:p>
            <a:endParaRPr lang="en-US" dirty="0">
              <a:latin typeface="+mj-lt"/>
              <a:ea typeface="+mj-ea"/>
              <a:cs typeface="+mj-cs"/>
            </a:endParaRPr>
          </a:p>
          <a:p>
            <a:endParaRPr lang="en-US" dirty="0">
              <a:latin typeface="+mj-lt"/>
              <a:ea typeface="+mj-ea"/>
              <a:cs typeface="+mj-cs"/>
            </a:endParaRPr>
          </a:p>
          <a:p>
            <a:endParaRPr lang="en-US" dirty="0">
              <a:latin typeface="+mj-lt"/>
              <a:ea typeface="+mj-ea"/>
              <a:cs typeface="+mj-cs"/>
            </a:endParaRPr>
          </a:p>
          <a:p>
            <a:pPr lvl="1"/>
            <a:endParaRPr lang="en-US" dirty="0"/>
          </a:p>
          <a:p>
            <a:pPr lvl="1"/>
            <a:endParaRPr lang="en-US" dirty="0"/>
          </a:p>
        </p:txBody>
      </p:sp>
      <p:pic>
        <p:nvPicPr>
          <p:cNvPr id="4" name="Picture 3" descr="A blue and green text on a black background&#10;&#10;Description automatically generated">
            <a:extLst>
              <a:ext uri="{FF2B5EF4-FFF2-40B4-BE49-F238E27FC236}">
                <a16:creationId xmlns:a16="http://schemas.microsoft.com/office/drawing/2014/main" id="{0B1DAEC4-59B6-E4CE-3643-9EE6912A202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19021" y="771270"/>
            <a:ext cx="2271426" cy="716970"/>
          </a:xfrm>
          <a:prstGeom prst="rect">
            <a:avLst/>
          </a:prstGeom>
        </p:spPr>
      </p:pic>
    </p:spTree>
    <p:extLst>
      <p:ext uri="{BB962C8B-B14F-4D97-AF65-F5344CB8AC3E}">
        <p14:creationId xmlns:p14="http://schemas.microsoft.com/office/powerpoint/2010/main" val="2875980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green text on a black background&#10;&#10;Description automatically generated">
            <a:extLst>
              <a:ext uri="{FF2B5EF4-FFF2-40B4-BE49-F238E27FC236}">
                <a16:creationId xmlns:a16="http://schemas.microsoft.com/office/drawing/2014/main" id="{07BCE418-C057-35B3-93AE-55B5D4BCE8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0100" y="1757362"/>
            <a:ext cx="10591800" cy="3343275"/>
          </a:xfrm>
          <a:prstGeom prst="rect">
            <a:avLst/>
          </a:prstGeom>
        </p:spPr>
      </p:pic>
    </p:spTree>
    <p:extLst>
      <p:ext uri="{BB962C8B-B14F-4D97-AF65-F5344CB8AC3E}">
        <p14:creationId xmlns:p14="http://schemas.microsoft.com/office/powerpoint/2010/main" val="682479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53D81-3591-78DF-40FF-61802D03FF1D}"/>
              </a:ext>
            </a:extLst>
          </p:cNvPr>
          <p:cNvSpPr>
            <a:spLocks noGrp="1"/>
          </p:cNvSpPr>
          <p:nvPr>
            <p:ph type="title"/>
          </p:nvPr>
        </p:nvSpPr>
        <p:spPr>
          <a:xfrm>
            <a:off x="838200" y="1039086"/>
            <a:ext cx="2177716" cy="1009934"/>
          </a:xfrm>
        </p:spPr>
        <p:txBody>
          <a:bodyPr/>
          <a:lstStyle/>
          <a:p>
            <a:r>
              <a:rPr lang="en-US" dirty="0"/>
              <a:t>What is </a:t>
            </a:r>
          </a:p>
        </p:txBody>
      </p:sp>
      <p:sp>
        <p:nvSpPr>
          <p:cNvPr id="3" name="Content Placeholder 2">
            <a:extLst>
              <a:ext uri="{FF2B5EF4-FFF2-40B4-BE49-F238E27FC236}">
                <a16:creationId xmlns:a16="http://schemas.microsoft.com/office/drawing/2014/main" id="{E437B776-ECD1-CDC7-FE20-62D9D1CBE4DA}"/>
              </a:ext>
            </a:extLst>
          </p:cNvPr>
          <p:cNvSpPr>
            <a:spLocks noGrp="1"/>
          </p:cNvSpPr>
          <p:nvPr>
            <p:ph idx="1"/>
          </p:nvPr>
        </p:nvSpPr>
        <p:spPr/>
        <p:txBody>
          <a:bodyPr>
            <a:normAutofit fontScale="92500" lnSpcReduction="20000"/>
          </a:bodyPr>
          <a:lstStyle/>
          <a:p>
            <a:r>
              <a:rPr lang="en-US" sz="3200" dirty="0">
                <a:latin typeface="+mj-lt"/>
                <a:ea typeface="+mj-ea"/>
                <a:cs typeface="+mj-cs"/>
              </a:rPr>
              <a:t>$10,000 Down payment as a 2nd mortgage</a:t>
            </a:r>
          </a:p>
          <a:p>
            <a:pPr lvl="1"/>
            <a:r>
              <a:rPr lang="en-US" sz="3200" dirty="0">
                <a:latin typeface="+mj-lt"/>
                <a:ea typeface="+mj-ea"/>
                <a:cs typeface="+mj-cs"/>
              </a:rPr>
              <a:t>2nd mortgage has a 2% interest rate</a:t>
            </a:r>
          </a:p>
          <a:p>
            <a:pPr lvl="1"/>
            <a:r>
              <a:rPr lang="en-US" sz="3200" dirty="0">
                <a:latin typeface="+mj-lt"/>
                <a:ea typeface="+mj-ea"/>
                <a:cs typeface="+mj-cs"/>
              </a:rPr>
              <a:t>15-year loan</a:t>
            </a:r>
          </a:p>
          <a:p>
            <a:pPr marL="457200" lvl="1" indent="0">
              <a:buNone/>
            </a:pPr>
            <a:endParaRPr lang="en-US" sz="3200" dirty="0">
              <a:latin typeface="+mj-lt"/>
              <a:ea typeface="+mj-ea"/>
              <a:cs typeface="+mj-cs"/>
            </a:endParaRPr>
          </a:p>
          <a:p>
            <a:r>
              <a:rPr lang="en-US" sz="3200" dirty="0">
                <a:latin typeface="+mj-lt"/>
                <a:ea typeface="+mj-ea"/>
                <a:cs typeface="+mj-cs"/>
              </a:rPr>
              <a:t>Can be used towards down payment, closing costs, or pre-</a:t>
            </a:r>
            <a:r>
              <a:rPr lang="en-US" sz="3200" dirty="0" err="1">
                <a:latin typeface="+mj-lt"/>
                <a:ea typeface="+mj-ea"/>
                <a:cs typeface="+mj-cs"/>
              </a:rPr>
              <a:t>paids</a:t>
            </a:r>
            <a:endParaRPr lang="en-US" sz="3200" dirty="0">
              <a:latin typeface="+mj-lt"/>
              <a:ea typeface="+mj-ea"/>
              <a:cs typeface="+mj-cs"/>
            </a:endParaRPr>
          </a:p>
          <a:p>
            <a:endParaRPr lang="en-US" sz="3200" dirty="0">
              <a:latin typeface="+mj-lt"/>
              <a:ea typeface="+mj-ea"/>
              <a:cs typeface="+mj-cs"/>
            </a:endParaRPr>
          </a:p>
          <a:p>
            <a:pPr marL="0" indent="0">
              <a:buNone/>
            </a:pPr>
            <a:r>
              <a:rPr lang="en-US" sz="1900" i="1" dirty="0">
                <a:solidFill>
                  <a:srgbClr val="253746"/>
                </a:solidFill>
                <a:latin typeface="+mj-lt"/>
                <a:ea typeface="+mj-ea"/>
                <a:cs typeface="+mj-cs"/>
              </a:rPr>
              <a:t>Note:   Being that the 1st mortgage is financed with Tax-Exempt Bonds the 2nd mortgage 10-year default period is separate and apart from the IRS Potential Recapture Tax 10-year rule.  The use of the bond proceeds that ultimately are used in the financing of the 1st mortgage loan amount when being placed into a Mortgage-Backed Security is also applicable if the home is sold or non-owner occupied within the first 10-years.</a:t>
            </a:r>
          </a:p>
          <a:p>
            <a:pPr marL="0" indent="0">
              <a:buNone/>
            </a:pPr>
            <a:endParaRPr lang="en-US" sz="3200" dirty="0">
              <a:latin typeface="+mj-lt"/>
              <a:ea typeface="+mj-ea"/>
              <a:cs typeface="+mj-cs"/>
            </a:endParaRPr>
          </a:p>
          <a:p>
            <a:pPr lvl="1"/>
            <a:endParaRPr lang="en-US" dirty="0"/>
          </a:p>
          <a:p>
            <a:pPr lvl="1"/>
            <a:endParaRPr lang="en-US" dirty="0"/>
          </a:p>
        </p:txBody>
      </p:sp>
      <p:pic>
        <p:nvPicPr>
          <p:cNvPr id="4" name="Picture 3" descr="A blue and green text on a black background&#10;&#10;Description automatically generated">
            <a:extLst>
              <a:ext uri="{FF2B5EF4-FFF2-40B4-BE49-F238E27FC236}">
                <a16:creationId xmlns:a16="http://schemas.microsoft.com/office/drawing/2014/main" id="{65CCA34E-36E6-8443-1BBD-92C007FBEC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15916" y="1101296"/>
            <a:ext cx="2742049" cy="865521"/>
          </a:xfrm>
          <a:prstGeom prst="rect">
            <a:avLst/>
          </a:prstGeom>
        </p:spPr>
      </p:pic>
      <p:sp>
        <p:nvSpPr>
          <p:cNvPr id="5" name="TextBox 4">
            <a:extLst>
              <a:ext uri="{FF2B5EF4-FFF2-40B4-BE49-F238E27FC236}">
                <a16:creationId xmlns:a16="http://schemas.microsoft.com/office/drawing/2014/main" id="{C0987EBA-3104-F633-E6E2-D1B2BDCD7AF2}"/>
              </a:ext>
            </a:extLst>
          </p:cNvPr>
          <p:cNvSpPr txBox="1"/>
          <p:nvPr/>
        </p:nvSpPr>
        <p:spPr>
          <a:xfrm>
            <a:off x="5757965" y="1101296"/>
            <a:ext cx="1719072" cy="707886"/>
          </a:xfrm>
          <a:prstGeom prst="rect">
            <a:avLst/>
          </a:prstGeom>
          <a:noFill/>
        </p:spPr>
        <p:txBody>
          <a:bodyPr wrap="square" rtlCol="0">
            <a:spAutoFit/>
          </a:bodyPr>
          <a:lstStyle/>
          <a:p>
            <a:r>
              <a:rPr lang="en-US" sz="4000" dirty="0"/>
              <a:t>?</a:t>
            </a:r>
          </a:p>
        </p:txBody>
      </p:sp>
    </p:spTree>
    <p:extLst>
      <p:ext uri="{BB962C8B-B14F-4D97-AF65-F5344CB8AC3E}">
        <p14:creationId xmlns:p14="http://schemas.microsoft.com/office/powerpoint/2010/main" val="1123255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69621-E3CE-A7FA-9257-A2C9F6B9D9AA}"/>
              </a:ext>
            </a:extLst>
          </p:cNvPr>
          <p:cNvSpPr>
            <a:spLocks noGrp="1"/>
          </p:cNvSpPr>
          <p:nvPr>
            <p:ph type="title"/>
          </p:nvPr>
        </p:nvSpPr>
        <p:spPr>
          <a:xfrm>
            <a:off x="496824" y="941550"/>
            <a:ext cx="6708648" cy="1009934"/>
          </a:xfrm>
        </p:spPr>
        <p:txBody>
          <a:bodyPr>
            <a:normAutofit fontScale="90000"/>
          </a:bodyPr>
          <a:lstStyle/>
          <a:p>
            <a:r>
              <a:rPr lang="en-US" dirty="0">
                <a:solidFill>
                  <a:srgbClr val="253746"/>
                </a:solidFill>
              </a:rPr>
              <a:t>What are the benefits of </a:t>
            </a:r>
            <a:endParaRPr lang="en-US" dirty="0"/>
          </a:p>
        </p:txBody>
      </p:sp>
      <p:sp>
        <p:nvSpPr>
          <p:cNvPr id="3" name="Content Placeholder 2">
            <a:extLst>
              <a:ext uri="{FF2B5EF4-FFF2-40B4-BE49-F238E27FC236}">
                <a16:creationId xmlns:a16="http://schemas.microsoft.com/office/drawing/2014/main" id="{580D8790-6149-FF4E-571C-EAC9A101B47C}"/>
              </a:ext>
            </a:extLst>
          </p:cNvPr>
          <p:cNvSpPr>
            <a:spLocks noGrp="1"/>
          </p:cNvSpPr>
          <p:nvPr>
            <p:ph idx="1"/>
          </p:nvPr>
        </p:nvSpPr>
        <p:spPr/>
        <p:txBody>
          <a:bodyPr>
            <a:normAutofit lnSpcReduction="10000"/>
          </a:bodyPr>
          <a:lstStyle/>
          <a:p>
            <a:r>
              <a:rPr lang="en-US" sz="2400" dirty="0">
                <a:solidFill>
                  <a:srgbClr val="253746"/>
                </a:solidFill>
                <a:latin typeface="+mj-lt"/>
                <a:ea typeface="+mj-ea"/>
                <a:cs typeface="+mj-cs"/>
              </a:rPr>
              <a:t>30—year fixed rate mortgage </a:t>
            </a:r>
          </a:p>
          <a:p>
            <a:r>
              <a:rPr lang="en-US" sz="2400" dirty="0">
                <a:solidFill>
                  <a:srgbClr val="253746"/>
                </a:solidFill>
                <a:latin typeface="+mj-lt"/>
                <a:ea typeface="+mj-ea"/>
                <a:cs typeface="+mj-cs"/>
              </a:rPr>
              <a:t>Competitive 1st mortgage interest rates (subject to change)</a:t>
            </a:r>
          </a:p>
          <a:p>
            <a:r>
              <a:rPr lang="en-US" sz="2400" dirty="0">
                <a:solidFill>
                  <a:srgbClr val="253746"/>
                </a:solidFill>
                <a:latin typeface="+mj-lt"/>
                <a:ea typeface="+mj-ea"/>
                <a:cs typeface="+mj-cs"/>
              </a:rPr>
              <a:t>FHA insured, VA, Rural Development, and Fannie Mae/Freddie Mac Loans</a:t>
            </a:r>
          </a:p>
          <a:p>
            <a:r>
              <a:rPr lang="en-US" sz="2400" dirty="0">
                <a:solidFill>
                  <a:srgbClr val="253746"/>
                </a:solidFill>
                <a:latin typeface="+mj-lt"/>
                <a:ea typeface="+mj-ea"/>
                <a:cs typeface="+mj-cs"/>
              </a:rPr>
              <a:t>No liquid asset limit</a:t>
            </a:r>
          </a:p>
          <a:p>
            <a:r>
              <a:rPr lang="en-US" sz="2400" dirty="0">
                <a:solidFill>
                  <a:srgbClr val="253746"/>
                </a:solidFill>
                <a:latin typeface="+mj-lt"/>
                <a:ea typeface="+mj-ea"/>
                <a:cs typeface="+mj-cs"/>
              </a:rPr>
              <a:t>No reservation fee</a:t>
            </a:r>
          </a:p>
          <a:p>
            <a:pPr marL="0" indent="0">
              <a:buNone/>
            </a:pPr>
            <a:endParaRPr lang="en-US" sz="2400" i="1" dirty="0">
              <a:solidFill>
                <a:srgbClr val="253746"/>
              </a:solidFill>
              <a:latin typeface="+mj-lt"/>
              <a:ea typeface="+mj-ea"/>
              <a:cs typeface="+mj-cs"/>
            </a:endParaRPr>
          </a:p>
          <a:p>
            <a:pPr marL="0" indent="0">
              <a:buNone/>
            </a:pPr>
            <a:r>
              <a:rPr lang="en-US" sz="1500" i="1" dirty="0">
                <a:solidFill>
                  <a:srgbClr val="253746"/>
                </a:solidFill>
                <a:latin typeface="+mj-lt"/>
                <a:ea typeface="+mj-ea"/>
                <a:cs typeface="+mj-cs"/>
              </a:rPr>
              <a:t>Note: Borrower can receive Earnest Money back  at closing but no MHC funds…</a:t>
            </a:r>
          </a:p>
          <a:p>
            <a:pPr marL="400050" lvl="2" indent="0">
              <a:lnSpc>
                <a:spcPct val="150000"/>
              </a:lnSpc>
              <a:buNone/>
              <a:defRPr/>
            </a:pPr>
            <a:r>
              <a:rPr lang="en-US" sz="1500" i="1" dirty="0">
                <a:solidFill>
                  <a:srgbClr val="253746"/>
                </a:solidFill>
                <a:latin typeface="+mj-lt"/>
                <a:ea typeface="+mj-ea"/>
                <a:cs typeface="+mj-cs"/>
              </a:rPr>
              <a:t>- If funds remain  from the 2nd mortgage, they’re to be applied as a Principal Reduction after the loan closes.  Unless noted above, no other fees can be charged to the buyer on the 2nd Mortgage CD</a:t>
            </a:r>
          </a:p>
          <a:p>
            <a:endParaRPr lang="en-US" dirty="0"/>
          </a:p>
        </p:txBody>
      </p:sp>
      <p:pic>
        <p:nvPicPr>
          <p:cNvPr id="4" name="Picture 3" descr="A blue and green text on a black background&#10;&#10;Description automatically generated">
            <a:extLst>
              <a:ext uri="{FF2B5EF4-FFF2-40B4-BE49-F238E27FC236}">
                <a16:creationId xmlns:a16="http://schemas.microsoft.com/office/drawing/2014/main" id="{CFBE3623-D694-F619-59D9-6780501383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2017" y="1062525"/>
            <a:ext cx="2444175" cy="771498"/>
          </a:xfrm>
          <a:prstGeom prst="rect">
            <a:avLst/>
          </a:prstGeom>
        </p:spPr>
      </p:pic>
    </p:spTree>
    <p:extLst>
      <p:ext uri="{BB962C8B-B14F-4D97-AF65-F5344CB8AC3E}">
        <p14:creationId xmlns:p14="http://schemas.microsoft.com/office/powerpoint/2010/main" val="370441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32650-41F3-A916-653E-BFCCBB924E5D}"/>
              </a:ext>
            </a:extLst>
          </p:cNvPr>
          <p:cNvSpPr>
            <a:spLocks noGrp="1"/>
          </p:cNvSpPr>
          <p:nvPr>
            <p:ph type="title"/>
          </p:nvPr>
        </p:nvSpPr>
        <p:spPr>
          <a:xfrm>
            <a:off x="773464" y="654907"/>
            <a:ext cx="8661849" cy="1009934"/>
          </a:xfrm>
        </p:spPr>
        <p:txBody>
          <a:bodyPr>
            <a:normAutofit/>
          </a:bodyPr>
          <a:lstStyle/>
          <a:p>
            <a:pPr marL="114300">
              <a:lnSpc>
                <a:spcPct val="70000"/>
              </a:lnSpc>
            </a:pPr>
            <a:r>
              <a:rPr lang="en-US" dirty="0">
                <a:solidFill>
                  <a:srgbClr val="253746"/>
                </a:solidFill>
              </a:rPr>
              <a:t>Eligibility requirements</a:t>
            </a:r>
          </a:p>
        </p:txBody>
      </p:sp>
      <p:sp>
        <p:nvSpPr>
          <p:cNvPr id="3" name="Content Placeholder 2">
            <a:extLst>
              <a:ext uri="{FF2B5EF4-FFF2-40B4-BE49-F238E27FC236}">
                <a16:creationId xmlns:a16="http://schemas.microsoft.com/office/drawing/2014/main" id="{BE902081-905A-2F59-074A-1369822E0DDD}"/>
              </a:ext>
            </a:extLst>
          </p:cNvPr>
          <p:cNvSpPr>
            <a:spLocks noGrp="1"/>
          </p:cNvSpPr>
          <p:nvPr>
            <p:ph idx="1"/>
          </p:nvPr>
        </p:nvSpPr>
        <p:spPr>
          <a:xfrm>
            <a:off x="773464" y="1773363"/>
            <a:ext cx="10515600" cy="4051004"/>
          </a:xfrm>
        </p:spPr>
        <p:txBody>
          <a:bodyPr>
            <a:normAutofit fontScale="85000" lnSpcReduction="20000"/>
          </a:bodyPr>
          <a:lstStyle/>
          <a:p>
            <a:pPr algn="l"/>
            <a:r>
              <a:rPr lang="en-US" sz="2400" dirty="0">
                <a:solidFill>
                  <a:srgbClr val="253746"/>
                </a:solidFill>
                <a:latin typeface="+mj-lt"/>
                <a:ea typeface="+mj-ea"/>
                <a:cs typeface="+mj-cs"/>
              </a:rPr>
              <a:t>First-time homebuyers, or persons who have not owned a principal interest in a residence in the past 3 years.</a:t>
            </a:r>
          </a:p>
          <a:p>
            <a:pPr lvl="1"/>
            <a:r>
              <a:rPr lang="en-US" dirty="0">
                <a:solidFill>
                  <a:srgbClr val="253746"/>
                </a:solidFill>
                <a:latin typeface="+mj-lt"/>
                <a:ea typeface="+mj-ea"/>
                <a:cs typeface="+mj-cs"/>
              </a:rPr>
              <a:t>Certain areas of the state, called “Target Areas” and Veterans are exempt from the “first-time homebuyer” rule</a:t>
            </a:r>
          </a:p>
          <a:p>
            <a:pPr algn="l"/>
            <a:endParaRPr lang="en-US" sz="2400" dirty="0">
              <a:solidFill>
                <a:srgbClr val="253746"/>
              </a:solidFill>
              <a:latin typeface="+mj-lt"/>
              <a:ea typeface="+mj-ea"/>
              <a:cs typeface="+mj-cs"/>
            </a:endParaRPr>
          </a:p>
          <a:p>
            <a:pPr algn="l"/>
            <a:r>
              <a:rPr lang="en-US" sz="2400" dirty="0">
                <a:solidFill>
                  <a:srgbClr val="253746"/>
                </a:solidFill>
                <a:latin typeface="+mj-lt"/>
                <a:ea typeface="+mj-ea"/>
                <a:cs typeface="+mj-cs"/>
              </a:rPr>
              <a:t>Households who are within the income guidelines for the county in which they purchase a home</a:t>
            </a:r>
          </a:p>
          <a:p>
            <a:pPr algn="l"/>
            <a:endParaRPr lang="en-US" sz="2400" dirty="0">
              <a:solidFill>
                <a:srgbClr val="253746"/>
              </a:solidFill>
              <a:latin typeface="+mj-lt"/>
              <a:ea typeface="+mj-ea"/>
              <a:cs typeface="+mj-cs"/>
            </a:endParaRPr>
          </a:p>
          <a:p>
            <a:pPr algn="l"/>
            <a:r>
              <a:rPr lang="en-US" sz="2400" dirty="0">
                <a:solidFill>
                  <a:srgbClr val="253746"/>
                </a:solidFill>
                <a:latin typeface="+mj-lt"/>
                <a:ea typeface="+mj-ea"/>
                <a:cs typeface="+mj-cs"/>
              </a:rPr>
              <a:t>Credit qualify with a participating lender</a:t>
            </a:r>
          </a:p>
          <a:p>
            <a:pPr algn="l"/>
            <a:endParaRPr lang="en-US" sz="2400" dirty="0">
              <a:solidFill>
                <a:srgbClr val="253746"/>
              </a:solidFill>
              <a:latin typeface="+mj-lt"/>
              <a:ea typeface="+mj-ea"/>
              <a:cs typeface="+mj-cs"/>
            </a:endParaRPr>
          </a:p>
          <a:p>
            <a:pPr algn="l"/>
            <a:r>
              <a:rPr lang="en-US" sz="2400" dirty="0">
                <a:solidFill>
                  <a:srgbClr val="253746"/>
                </a:solidFill>
                <a:latin typeface="+mj-lt"/>
                <a:ea typeface="+mj-ea"/>
                <a:cs typeface="+mj-cs"/>
              </a:rPr>
              <a:t>Property must be owner-occupied &amp; principal residence</a:t>
            </a:r>
          </a:p>
          <a:p>
            <a:pPr algn="l"/>
            <a:endParaRPr lang="en-US" sz="2400" dirty="0">
              <a:solidFill>
                <a:srgbClr val="253746"/>
              </a:solidFill>
              <a:latin typeface="+mj-lt"/>
              <a:ea typeface="+mj-ea"/>
              <a:cs typeface="+mj-cs"/>
            </a:endParaRPr>
          </a:p>
          <a:p>
            <a:pPr algn="l"/>
            <a:r>
              <a:rPr lang="en-US" sz="2400" dirty="0">
                <a:solidFill>
                  <a:srgbClr val="253746"/>
                </a:solidFill>
                <a:latin typeface="+mj-lt"/>
                <a:ea typeface="+mj-ea"/>
                <a:cs typeface="+mj-cs"/>
              </a:rPr>
              <a:t>Homebuyer education required</a:t>
            </a:r>
          </a:p>
        </p:txBody>
      </p:sp>
    </p:spTree>
    <p:extLst>
      <p:ext uri="{BB962C8B-B14F-4D97-AF65-F5344CB8AC3E}">
        <p14:creationId xmlns:p14="http://schemas.microsoft.com/office/powerpoint/2010/main" val="1382322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5D823-FEAA-FF3E-4D86-128EFF735320}"/>
              </a:ext>
            </a:extLst>
          </p:cNvPr>
          <p:cNvSpPr>
            <a:spLocks noGrp="1"/>
          </p:cNvSpPr>
          <p:nvPr>
            <p:ph type="title"/>
          </p:nvPr>
        </p:nvSpPr>
        <p:spPr/>
        <p:txBody>
          <a:bodyPr>
            <a:normAutofit/>
          </a:bodyPr>
          <a:lstStyle/>
          <a:p>
            <a:pPr>
              <a:spcBef>
                <a:spcPts val="1000"/>
              </a:spcBef>
            </a:pPr>
            <a:r>
              <a:rPr lang="en-US" dirty="0">
                <a:solidFill>
                  <a:srgbClr val="253746"/>
                </a:solidFill>
              </a:rPr>
              <a:t>Eligibility requirements</a:t>
            </a:r>
          </a:p>
        </p:txBody>
      </p:sp>
      <p:sp>
        <p:nvSpPr>
          <p:cNvPr id="3" name="Content Placeholder 2">
            <a:extLst>
              <a:ext uri="{FF2B5EF4-FFF2-40B4-BE49-F238E27FC236}">
                <a16:creationId xmlns:a16="http://schemas.microsoft.com/office/drawing/2014/main" id="{5F3B4A2F-6A9B-B3D3-5C49-3AFCB63F8B06}"/>
              </a:ext>
            </a:extLst>
          </p:cNvPr>
          <p:cNvSpPr>
            <a:spLocks noGrp="1"/>
          </p:cNvSpPr>
          <p:nvPr>
            <p:ph idx="1"/>
          </p:nvPr>
        </p:nvSpPr>
        <p:spPr/>
        <p:txBody>
          <a:bodyPr>
            <a:normAutofit fontScale="92500"/>
          </a:bodyPr>
          <a:lstStyle/>
          <a:p>
            <a:r>
              <a:rPr lang="en-US" sz="2400" dirty="0">
                <a:solidFill>
                  <a:srgbClr val="253746"/>
                </a:solidFill>
                <a:latin typeface="+mj-lt"/>
                <a:ea typeface="+mj-ea"/>
                <a:cs typeface="+mj-cs"/>
              </a:rPr>
              <a:t>Home buyers who meet the conforming credit requirements established by FHA, VA, RD Guaranteed Program, Fannie Mae or Freddie Mac, including those agencies HFA products &amp; any applicable MRB Servicer overlay requirements. </a:t>
            </a:r>
          </a:p>
          <a:p>
            <a:pPr marL="0" indent="0">
              <a:buNone/>
            </a:pPr>
            <a:endParaRPr lang="en-US" sz="2400" dirty="0">
              <a:solidFill>
                <a:srgbClr val="253746"/>
              </a:solidFill>
              <a:latin typeface="+mj-lt"/>
              <a:ea typeface="+mj-ea"/>
              <a:cs typeface="+mj-cs"/>
            </a:endParaRPr>
          </a:p>
          <a:p>
            <a:r>
              <a:rPr lang="en-US" sz="2400" dirty="0">
                <a:solidFill>
                  <a:srgbClr val="253746"/>
                </a:solidFill>
                <a:latin typeface="+mj-lt"/>
                <a:ea typeface="+mj-ea"/>
                <a:cs typeface="+mj-cs"/>
              </a:rPr>
              <a:t>Must be or  intend to become a resident of MS and U. S. citizen or an Alien admitted for permanent residency.</a:t>
            </a:r>
          </a:p>
          <a:p>
            <a:endParaRPr lang="en-US" sz="2400" dirty="0">
              <a:solidFill>
                <a:srgbClr val="253746"/>
              </a:solidFill>
              <a:latin typeface="+mj-lt"/>
              <a:ea typeface="+mj-ea"/>
              <a:cs typeface="+mj-cs"/>
            </a:endParaRPr>
          </a:p>
          <a:p>
            <a:r>
              <a:rPr lang="en-US" sz="2400" dirty="0">
                <a:solidFill>
                  <a:srgbClr val="253746"/>
                </a:solidFill>
                <a:latin typeface="+mj-lt"/>
                <a:ea typeface="+mj-ea"/>
                <a:cs typeface="+mj-cs"/>
              </a:rPr>
              <a:t>Credit score depends on the conforming loan product type regulations &amp; any potential Servicer overlays.  Example: Standard Mortgage Corporation (SMC)  has a minimum  FICO score of 640 and has a maximum 50% DTI.</a:t>
            </a:r>
          </a:p>
          <a:p>
            <a:endParaRPr lang="en-US" dirty="0"/>
          </a:p>
        </p:txBody>
      </p:sp>
    </p:spTree>
    <p:extLst>
      <p:ext uri="{BB962C8B-B14F-4D97-AF65-F5344CB8AC3E}">
        <p14:creationId xmlns:p14="http://schemas.microsoft.com/office/powerpoint/2010/main" val="352732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1B380-93A9-06CC-329C-FD6ED2DF4664}"/>
              </a:ext>
            </a:extLst>
          </p:cNvPr>
          <p:cNvSpPr>
            <a:spLocks noGrp="1"/>
          </p:cNvSpPr>
          <p:nvPr>
            <p:ph type="title"/>
          </p:nvPr>
        </p:nvSpPr>
        <p:spPr>
          <a:xfrm>
            <a:off x="838200" y="629813"/>
            <a:ext cx="10515600" cy="1009934"/>
          </a:xfrm>
        </p:spPr>
        <p:txBody>
          <a:bodyPr/>
          <a:lstStyle/>
          <a:p>
            <a:r>
              <a:rPr lang="en-US" dirty="0"/>
              <a:t>Program Guidelines</a:t>
            </a:r>
          </a:p>
        </p:txBody>
      </p:sp>
      <p:sp>
        <p:nvSpPr>
          <p:cNvPr id="3" name="Content Placeholder 2">
            <a:extLst>
              <a:ext uri="{FF2B5EF4-FFF2-40B4-BE49-F238E27FC236}">
                <a16:creationId xmlns:a16="http://schemas.microsoft.com/office/drawing/2014/main" id="{1845F516-141F-8573-B704-04E6CC272CFB}"/>
              </a:ext>
            </a:extLst>
          </p:cNvPr>
          <p:cNvSpPr>
            <a:spLocks noGrp="1"/>
          </p:cNvSpPr>
          <p:nvPr>
            <p:ph idx="1"/>
          </p:nvPr>
        </p:nvSpPr>
        <p:spPr>
          <a:xfrm>
            <a:off x="838200" y="1748413"/>
            <a:ext cx="10515600" cy="4479774"/>
          </a:xfrm>
        </p:spPr>
        <p:txBody>
          <a:bodyPr>
            <a:normAutofit fontScale="40000" lnSpcReduction="20000"/>
          </a:bodyPr>
          <a:lstStyle/>
          <a:p>
            <a:r>
              <a:rPr lang="en-US" sz="5000" dirty="0">
                <a:latin typeface="+mj-lt"/>
                <a:ea typeface="+mj-ea"/>
                <a:cs typeface="+mj-cs"/>
              </a:rPr>
              <a:t>Cost of the home must be within the maximum permissible acquisition limit based on the county in which the property is located:</a:t>
            </a:r>
          </a:p>
          <a:p>
            <a:pPr marL="0" indent="0">
              <a:buNone/>
            </a:pPr>
            <a:endParaRPr lang="en-US" sz="5000" dirty="0">
              <a:latin typeface="+mj-lt"/>
              <a:ea typeface="+mj-ea"/>
              <a:cs typeface="+mj-cs"/>
            </a:endParaRPr>
          </a:p>
          <a:p>
            <a:pPr lvl="2"/>
            <a:r>
              <a:rPr lang="en-US" sz="5000" dirty="0">
                <a:latin typeface="+mj-lt"/>
                <a:ea typeface="+mj-ea"/>
                <a:cs typeface="+mj-cs"/>
              </a:rPr>
              <a:t>Acquisition limit for Non-target area:   $275,000</a:t>
            </a:r>
          </a:p>
          <a:p>
            <a:pPr lvl="2"/>
            <a:r>
              <a:rPr lang="en-US" sz="5000" dirty="0">
                <a:latin typeface="+mj-lt"/>
                <a:ea typeface="+mj-ea"/>
                <a:cs typeface="+mj-cs"/>
              </a:rPr>
              <a:t>Acquisition limit for Target area: 	    $332,000</a:t>
            </a:r>
          </a:p>
          <a:p>
            <a:pPr lvl="2"/>
            <a:endParaRPr lang="en-US" sz="4000" dirty="0">
              <a:latin typeface="+mj-lt"/>
              <a:ea typeface="+mj-ea"/>
              <a:cs typeface="+mj-cs"/>
            </a:endParaRPr>
          </a:p>
          <a:p>
            <a:r>
              <a:rPr lang="en-US" sz="5000" dirty="0">
                <a:latin typeface="+mj-lt"/>
                <a:ea typeface="+mj-ea"/>
                <a:cs typeface="+mj-cs"/>
              </a:rPr>
              <a:t>First time homebuyer requirement (3 yr. rule) unless purchasing in a Target area county. </a:t>
            </a:r>
          </a:p>
          <a:p>
            <a:endParaRPr lang="en-US" sz="5000" dirty="0">
              <a:latin typeface="+mj-lt"/>
              <a:ea typeface="+mj-ea"/>
              <a:cs typeface="+mj-cs"/>
            </a:endParaRPr>
          </a:p>
          <a:p>
            <a:r>
              <a:rPr lang="en-US" sz="5000" dirty="0">
                <a:latin typeface="+mj-lt"/>
                <a:ea typeface="+mj-ea"/>
                <a:cs typeface="+mj-cs"/>
              </a:rPr>
              <a:t>Household income  limits</a:t>
            </a:r>
          </a:p>
          <a:p>
            <a:endParaRPr lang="en-US" sz="5000" dirty="0">
              <a:latin typeface="+mj-lt"/>
              <a:ea typeface="+mj-ea"/>
              <a:cs typeface="+mj-cs"/>
            </a:endParaRPr>
          </a:p>
          <a:p>
            <a:r>
              <a:rPr lang="en-US" sz="5000" dirty="0">
                <a:latin typeface="+mj-lt"/>
                <a:ea typeface="+mj-ea"/>
                <a:cs typeface="+mj-cs"/>
              </a:rPr>
              <a:t>No discount points are allowed to be charged to either the buyer or seller.</a:t>
            </a:r>
          </a:p>
          <a:p>
            <a:endParaRPr lang="en-US" sz="5000" dirty="0">
              <a:latin typeface="+mj-lt"/>
              <a:ea typeface="+mj-ea"/>
              <a:cs typeface="+mj-cs"/>
            </a:endParaRPr>
          </a:p>
          <a:p>
            <a:r>
              <a:rPr lang="en-US" sz="5000" dirty="0">
                <a:latin typeface="+mj-lt"/>
                <a:ea typeface="+mj-ea"/>
                <a:cs typeface="+mj-cs"/>
              </a:rPr>
              <a:t>Pre-Purchase Home Homebuyer Education is Required upfront (Any online education course is permitted.)</a:t>
            </a:r>
          </a:p>
          <a:p>
            <a:endParaRPr lang="en-US" dirty="0">
              <a:latin typeface="Franklin Gothic Demi Cond" panose="020B0706030402020204" pitchFamily="34" charset="0"/>
            </a:endParaRPr>
          </a:p>
          <a:p>
            <a:pPr lvl="2"/>
            <a:endParaRPr lang="en-US" dirty="0">
              <a:latin typeface="Franklin Gothic Demi Cond" panose="020B0706030402020204" pitchFamily="34" charset="0"/>
            </a:endParaRPr>
          </a:p>
          <a:p>
            <a:pPr lvl="2"/>
            <a:endParaRPr lang="en-US" dirty="0">
              <a:latin typeface="Franklin Gothic Demi Cond" panose="020B0706030402020204" pitchFamily="34" charset="0"/>
            </a:endParaRPr>
          </a:p>
          <a:p>
            <a:pPr lvl="2"/>
            <a:endParaRPr lang="en-US" dirty="0">
              <a:latin typeface="Franklin Gothic Demi Cond" panose="020B0706030402020204" pitchFamily="34" charset="0"/>
            </a:endParaRPr>
          </a:p>
          <a:p>
            <a:pPr lvl="1"/>
            <a:endParaRPr lang="en-US" dirty="0"/>
          </a:p>
        </p:txBody>
      </p:sp>
    </p:spTree>
    <p:extLst>
      <p:ext uri="{BB962C8B-B14F-4D97-AF65-F5344CB8AC3E}">
        <p14:creationId xmlns:p14="http://schemas.microsoft.com/office/powerpoint/2010/main" val="7743688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9BCAA-4F8A-A114-1F02-C7BBF62062D3}"/>
              </a:ext>
            </a:extLst>
          </p:cNvPr>
          <p:cNvSpPr>
            <a:spLocks noGrp="1"/>
          </p:cNvSpPr>
          <p:nvPr>
            <p:ph type="title"/>
          </p:nvPr>
        </p:nvSpPr>
        <p:spPr>
          <a:xfrm>
            <a:off x="757813" y="629813"/>
            <a:ext cx="10515600" cy="1009934"/>
          </a:xfrm>
        </p:spPr>
        <p:txBody>
          <a:bodyPr/>
          <a:lstStyle/>
          <a:p>
            <a:r>
              <a:rPr lang="en-US" dirty="0"/>
              <a:t>Property Requirements</a:t>
            </a:r>
          </a:p>
        </p:txBody>
      </p:sp>
      <p:sp>
        <p:nvSpPr>
          <p:cNvPr id="3" name="Content Placeholder 2">
            <a:extLst>
              <a:ext uri="{FF2B5EF4-FFF2-40B4-BE49-F238E27FC236}">
                <a16:creationId xmlns:a16="http://schemas.microsoft.com/office/drawing/2014/main" id="{E85355F8-2D25-7A8C-FBBA-C835F7B49265}"/>
              </a:ext>
            </a:extLst>
          </p:cNvPr>
          <p:cNvSpPr>
            <a:spLocks noGrp="1"/>
          </p:cNvSpPr>
          <p:nvPr>
            <p:ph idx="1"/>
          </p:nvPr>
        </p:nvSpPr>
        <p:spPr>
          <a:xfrm>
            <a:off x="757813" y="1639747"/>
            <a:ext cx="10515600" cy="4801246"/>
          </a:xfrm>
        </p:spPr>
        <p:txBody>
          <a:bodyPr>
            <a:normAutofit fontScale="70000" lnSpcReduction="20000"/>
          </a:bodyPr>
          <a:lstStyle/>
          <a:p>
            <a:r>
              <a:rPr lang="en-US" sz="3300" dirty="0">
                <a:latin typeface="+mj-lt"/>
                <a:ea typeface="+mj-ea"/>
                <a:cs typeface="+mj-cs"/>
              </a:rPr>
              <a:t>Property must be owner-occupied as the principal residence (NO Investment Properties allowed)</a:t>
            </a:r>
          </a:p>
          <a:p>
            <a:endParaRPr lang="en-US" sz="3300" dirty="0">
              <a:latin typeface="+mj-lt"/>
              <a:ea typeface="+mj-ea"/>
              <a:cs typeface="+mj-cs"/>
            </a:endParaRPr>
          </a:p>
          <a:p>
            <a:r>
              <a:rPr lang="en-US" sz="3300" dirty="0">
                <a:latin typeface="+mj-lt"/>
                <a:ea typeface="+mj-ea"/>
                <a:cs typeface="+mj-cs"/>
              </a:rPr>
              <a:t>Single family detached</a:t>
            </a:r>
          </a:p>
          <a:p>
            <a:endParaRPr lang="en-US" sz="3300" dirty="0">
              <a:latin typeface="+mj-lt"/>
              <a:ea typeface="+mj-ea"/>
              <a:cs typeface="+mj-cs"/>
            </a:endParaRPr>
          </a:p>
          <a:p>
            <a:r>
              <a:rPr lang="en-US" sz="3300" dirty="0">
                <a:latin typeface="+mj-lt"/>
                <a:ea typeface="+mj-ea"/>
                <a:cs typeface="+mj-cs"/>
              </a:rPr>
              <a:t>Fee simple townhomes</a:t>
            </a:r>
          </a:p>
          <a:p>
            <a:endParaRPr lang="en-US" sz="3300" dirty="0">
              <a:latin typeface="+mj-lt"/>
              <a:ea typeface="+mj-ea"/>
              <a:cs typeface="+mj-cs"/>
            </a:endParaRPr>
          </a:p>
          <a:p>
            <a:r>
              <a:rPr lang="en-US" sz="3300" dirty="0">
                <a:latin typeface="+mj-lt"/>
                <a:ea typeface="+mj-ea"/>
                <a:cs typeface="+mj-cs"/>
              </a:rPr>
              <a:t>Condominiums that meet conforming loan product guidelines</a:t>
            </a:r>
          </a:p>
          <a:p>
            <a:endParaRPr lang="en-US" sz="3300" dirty="0">
              <a:latin typeface="+mj-lt"/>
              <a:ea typeface="+mj-ea"/>
              <a:cs typeface="+mj-cs"/>
            </a:endParaRPr>
          </a:p>
          <a:p>
            <a:r>
              <a:rPr lang="en-US" sz="3300" dirty="0">
                <a:latin typeface="+mj-lt"/>
                <a:ea typeface="+mj-ea"/>
                <a:cs typeface="+mj-cs"/>
              </a:rPr>
              <a:t>Permanently affixed manufactured homes that meet conforming loan guidelines &amp; follow any Servicer overlays that are applicable.</a:t>
            </a:r>
          </a:p>
          <a:p>
            <a:pPr marL="0" indent="0">
              <a:buNone/>
            </a:pPr>
            <a:endParaRPr lang="en-US" sz="3300" dirty="0">
              <a:latin typeface="+mj-lt"/>
              <a:ea typeface="+mj-ea"/>
              <a:cs typeface="+mj-cs"/>
            </a:endParaRPr>
          </a:p>
          <a:p>
            <a:r>
              <a:rPr lang="en-US" sz="3300" dirty="0">
                <a:latin typeface="+mj-lt"/>
                <a:ea typeface="+mj-ea"/>
                <a:cs typeface="+mj-cs"/>
              </a:rPr>
              <a:t>Duplexes are not allowed.</a:t>
            </a:r>
          </a:p>
          <a:p>
            <a:endParaRPr lang="en-US" dirty="0"/>
          </a:p>
        </p:txBody>
      </p:sp>
    </p:spTree>
    <p:extLst>
      <p:ext uri="{BB962C8B-B14F-4D97-AF65-F5344CB8AC3E}">
        <p14:creationId xmlns:p14="http://schemas.microsoft.com/office/powerpoint/2010/main" val="1876696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F5896-CBD5-32FF-9A61-FCE26314BDEA}"/>
              </a:ext>
            </a:extLst>
          </p:cNvPr>
          <p:cNvSpPr>
            <a:spLocks noGrp="1"/>
          </p:cNvSpPr>
          <p:nvPr>
            <p:ph type="title"/>
          </p:nvPr>
        </p:nvSpPr>
        <p:spPr>
          <a:xfrm>
            <a:off x="838200" y="629813"/>
            <a:ext cx="10515600" cy="1009934"/>
          </a:xfrm>
        </p:spPr>
        <p:txBody>
          <a:bodyPr/>
          <a:lstStyle/>
          <a:p>
            <a:r>
              <a:rPr lang="en-US" dirty="0"/>
              <a:t>Originating </a:t>
            </a:r>
          </a:p>
        </p:txBody>
      </p:sp>
      <p:sp>
        <p:nvSpPr>
          <p:cNvPr id="3" name="Content Placeholder 2">
            <a:extLst>
              <a:ext uri="{FF2B5EF4-FFF2-40B4-BE49-F238E27FC236}">
                <a16:creationId xmlns:a16="http://schemas.microsoft.com/office/drawing/2014/main" id="{27295D9C-097D-5F65-477E-2F22DB52A9DE}"/>
              </a:ext>
            </a:extLst>
          </p:cNvPr>
          <p:cNvSpPr>
            <a:spLocks noGrp="1"/>
          </p:cNvSpPr>
          <p:nvPr>
            <p:ph idx="1"/>
          </p:nvPr>
        </p:nvSpPr>
        <p:spPr>
          <a:xfrm>
            <a:off x="838200" y="1725007"/>
            <a:ext cx="10515600" cy="4595405"/>
          </a:xfrm>
        </p:spPr>
        <p:txBody>
          <a:bodyPr>
            <a:normAutofit lnSpcReduction="10000"/>
          </a:bodyPr>
          <a:lstStyle/>
          <a:p>
            <a:r>
              <a:rPr lang="en-US" sz="2300" dirty="0">
                <a:latin typeface="+mj-lt"/>
                <a:ea typeface="+mj-ea"/>
                <a:cs typeface="+mj-cs"/>
              </a:rPr>
              <a:t>Lender prepares 1st &amp; 2nd mortgage LE/CD in their name and funds both loans at the closing table.</a:t>
            </a:r>
          </a:p>
          <a:p>
            <a:endParaRPr lang="en-US" sz="2300" dirty="0">
              <a:latin typeface="+mj-lt"/>
              <a:ea typeface="+mj-ea"/>
              <a:cs typeface="+mj-cs"/>
            </a:endParaRPr>
          </a:p>
          <a:p>
            <a:r>
              <a:rPr lang="en-US" sz="2300" dirty="0">
                <a:latin typeface="+mj-lt"/>
                <a:ea typeface="+mj-ea"/>
                <a:cs typeface="+mj-cs"/>
              </a:rPr>
              <a:t>Lender completes &amp; provides to the closing agent the following Forms:</a:t>
            </a:r>
          </a:p>
          <a:p>
            <a:pPr lvl="2"/>
            <a:r>
              <a:rPr lang="en-US" sz="2300" dirty="0">
                <a:latin typeface="+mj-lt"/>
                <a:ea typeface="+mj-ea"/>
                <a:cs typeface="+mj-cs"/>
              </a:rPr>
              <a:t>MHC 2nd Mortgage Note and Deed of Trust–generated either through MHC’s system or an alternate document provider</a:t>
            </a:r>
          </a:p>
          <a:p>
            <a:pPr lvl="2"/>
            <a:r>
              <a:rPr lang="en-US" sz="2300" dirty="0">
                <a:latin typeface="+mj-lt"/>
                <a:ea typeface="+mj-ea"/>
                <a:cs typeface="+mj-cs"/>
              </a:rPr>
              <a:t>Applicable Tax-Exempt Financing Rider*</a:t>
            </a:r>
          </a:p>
          <a:p>
            <a:pPr lvl="2"/>
            <a:r>
              <a:rPr lang="en-US" sz="2300" dirty="0">
                <a:latin typeface="+mj-lt"/>
                <a:ea typeface="+mj-ea"/>
                <a:cs typeface="+mj-cs"/>
              </a:rPr>
              <a:t>Borrower Affidavit</a:t>
            </a:r>
          </a:p>
          <a:p>
            <a:pPr marL="914400" lvl="2" indent="0">
              <a:buNone/>
            </a:pPr>
            <a:endParaRPr lang="en-US" sz="2300" dirty="0">
              <a:latin typeface="+mj-lt"/>
              <a:ea typeface="+mj-ea"/>
              <a:cs typeface="+mj-cs"/>
            </a:endParaRPr>
          </a:p>
          <a:p>
            <a:pPr marL="914400" lvl="2" indent="0">
              <a:buNone/>
            </a:pPr>
            <a:r>
              <a:rPr lang="en-US" sz="2300" dirty="0">
                <a:latin typeface="+mj-lt"/>
                <a:ea typeface="+mj-ea"/>
                <a:cs typeface="+mj-cs"/>
              </a:rPr>
              <a:t>*The Tax-Exempt Financing Rider must be recorded with the Lenders 1st Mortgage Deed of Trust that will be sent to the bond Servicer once recorded. The rider is NOT recorded with the 2nd Mtg. DOT.</a:t>
            </a:r>
          </a:p>
          <a:p>
            <a:pPr lvl="2"/>
            <a:endParaRPr lang="en-US" dirty="0"/>
          </a:p>
        </p:txBody>
      </p:sp>
    </p:spTree>
    <p:extLst>
      <p:ext uri="{BB962C8B-B14F-4D97-AF65-F5344CB8AC3E}">
        <p14:creationId xmlns:p14="http://schemas.microsoft.com/office/powerpoint/2010/main" val="2934147326"/>
      </p:ext>
    </p:extLst>
  </p:cSld>
  <p:clrMapOvr>
    <a:masterClrMapping/>
  </p:clrMapOvr>
</p:sld>
</file>

<file path=ppt/theme/theme1.xml><?xml version="1.0" encoding="utf-8"?>
<a:theme xmlns:a="http://schemas.openxmlformats.org/drawingml/2006/main" name="Office Theme">
  <a:themeElements>
    <a:clrScheme name="MHC Colors">
      <a:dk1>
        <a:srgbClr val="253746"/>
      </a:dk1>
      <a:lt1>
        <a:srgbClr val="FFFFFF"/>
      </a:lt1>
      <a:dk2>
        <a:srgbClr val="004990"/>
      </a:dk2>
      <a:lt2>
        <a:srgbClr val="BFBFBF"/>
      </a:lt2>
      <a:accent1>
        <a:srgbClr val="526BA4"/>
      </a:accent1>
      <a:accent2>
        <a:srgbClr val="0FAD50"/>
      </a:accent2>
      <a:accent3>
        <a:srgbClr val="18AEA5"/>
      </a:accent3>
      <a:accent4>
        <a:srgbClr val="EE7008"/>
      </a:accent4>
      <a:accent5>
        <a:srgbClr val="385B6C"/>
      </a:accent5>
      <a:accent6>
        <a:srgbClr val="40BAD2"/>
      </a:accent6>
      <a:hlink>
        <a:srgbClr val="90BB23"/>
      </a:hlink>
      <a:folHlink>
        <a:srgbClr val="EE7008"/>
      </a:folHlink>
    </a:clrScheme>
    <a:fontScheme name="MHC Template 2024">
      <a:majorFont>
        <a:latin typeface="Futura PT Bold"/>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2879</TotalTime>
  <Words>1002</Words>
  <Application>Microsoft Office PowerPoint</Application>
  <PresentationFormat>Widescreen</PresentationFormat>
  <Paragraphs>118</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Franklin Gothic Demi Cond</vt:lpstr>
      <vt:lpstr>Futura PT Bold</vt:lpstr>
      <vt:lpstr>Office Theme</vt:lpstr>
      <vt:lpstr>Mississippi Home Corporation</vt:lpstr>
      <vt:lpstr>PowerPoint Presentation</vt:lpstr>
      <vt:lpstr>What is </vt:lpstr>
      <vt:lpstr>What are the benefits of </vt:lpstr>
      <vt:lpstr>Eligibility requirements</vt:lpstr>
      <vt:lpstr>Eligibility requirements</vt:lpstr>
      <vt:lpstr>Program Guidelines</vt:lpstr>
      <vt:lpstr>Property Requirements</vt:lpstr>
      <vt:lpstr>Originating </vt:lpstr>
      <vt:lpstr>Originating</vt:lpstr>
      <vt:lpstr>Originating </vt:lpstr>
      <vt:lpstr>Originating </vt:lpstr>
      <vt:lpstr>How can we help?</vt:lpstr>
      <vt:lpstr>Helpful Links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Brittany Sistrunk</dc:creator>
  <cp:lastModifiedBy>Macie Carney</cp:lastModifiedBy>
  <cp:revision>6</cp:revision>
  <dcterms:created xsi:type="dcterms:W3CDTF">2024-01-24T15:33:01Z</dcterms:created>
  <dcterms:modified xsi:type="dcterms:W3CDTF">2025-01-27T20:21:49Z</dcterms:modified>
</cp:coreProperties>
</file>